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 id="258" r:id="rId3"/>
    <p:sldId id="355" r:id="rId4"/>
    <p:sldId id="273" r:id="rId5"/>
    <p:sldId id="276" r:id="rId6"/>
    <p:sldId id="274" r:id="rId7"/>
    <p:sldId id="356" r:id="rId8"/>
    <p:sldId id="357" r:id="rId9"/>
    <p:sldId id="361" r:id="rId10"/>
    <p:sldId id="358" r:id="rId11"/>
    <p:sldId id="275" r:id="rId12"/>
    <p:sldId id="277" r:id="rId13"/>
    <p:sldId id="278" r:id="rId14"/>
    <p:sldId id="282" r:id="rId15"/>
    <p:sldId id="280" r:id="rId16"/>
    <p:sldId id="281" r:id="rId17"/>
    <p:sldId id="283" r:id="rId18"/>
    <p:sldId id="284" r:id="rId19"/>
    <p:sldId id="360" r:id="rId20"/>
    <p:sldId id="285" r:id="rId21"/>
    <p:sldId id="359" r:id="rId22"/>
    <p:sldId id="297" r:id="rId23"/>
    <p:sldId id="286" r:id="rId24"/>
    <p:sldId id="295" r:id="rId25"/>
    <p:sldId id="296" r:id="rId26"/>
    <p:sldId id="304" r:id="rId27"/>
    <p:sldId id="298" r:id="rId28"/>
    <p:sldId id="293" r:id="rId29"/>
    <p:sldId id="288" r:id="rId30"/>
    <p:sldId id="289" r:id="rId31"/>
    <p:sldId id="291" r:id="rId32"/>
    <p:sldId id="299" r:id="rId33"/>
    <p:sldId id="312" r:id="rId34"/>
    <p:sldId id="349" r:id="rId35"/>
    <p:sldId id="350" r:id="rId36"/>
    <p:sldId id="362" r:id="rId37"/>
    <p:sldId id="371" r:id="rId38"/>
    <p:sldId id="370" r:id="rId39"/>
    <p:sldId id="363" r:id="rId40"/>
    <p:sldId id="364" r:id="rId41"/>
    <p:sldId id="365" r:id="rId42"/>
    <p:sldId id="366" r:id="rId43"/>
    <p:sldId id="367" r:id="rId44"/>
    <p:sldId id="368" r:id="rId45"/>
    <p:sldId id="369" r:id="rId46"/>
    <p:sldId id="308" r:id="rId47"/>
    <p:sldId id="309" r:id="rId48"/>
    <p:sldId id="310" r:id="rId49"/>
    <p:sldId id="311"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7" r:id="rId83"/>
    <p:sldId id="34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6600"/>
    <a:srgbClr val="FF33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procedure%20of%20filling%20the%20dsc%20form%20request.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suggestion%20for%20filling%20DSC%20request%20form.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B9AE6-D002-41D0-A301-0048240C8AB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2BC3485-DB59-4511-8FCC-D38622A4E303}">
      <dgm:prSet>
        <dgm:style>
          <a:lnRef idx="2">
            <a:schemeClr val="accent1"/>
          </a:lnRef>
          <a:fillRef idx="1">
            <a:schemeClr val="lt1"/>
          </a:fillRef>
          <a:effectRef idx="0">
            <a:schemeClr val="accent1"/>
          </a:effectRef>
          <a:fontRef idx="minor">
            <a:schemeClr val="dk1"/>
          </a:fontRef>
        </dgm:style>
      </dgm:prSet>
      <dgm:spPr/>
      <dgm:t>
        <a:bodyPr/>
        <a:lstStyle/>
        <a:p>
          <a:pPr rtl="0"/>
          <a:r>
            <a:rPr lang="en-US" b="1" dirty="0" smtClean="0">
              <a:hlinkClick xmlns:r="http://schemas.openxmlformats.org/officeDocument/2006/relationships" r:id="rId1" action="ppaction://hlinkfile"/>
            </a:rPr>
            <a:t>DIGITAL SIGNATURE CERTIFICATE REQUEST FORM </a:t>
          </a:r>
          <a:endParaRPr lang="en-US" b="1" dirty="0"/>
        </a:p>
      </dgm:t>
    </dgm:pt>
    <dgm:pt modelId="{7B28FEB0-FA2D-4F47-B89B-81DF53A01290}" type="parTrans" cxnId="{61C217AB-4BDE-4683-BAB9-A17DE6EDE605}">
      <dgm:prSet/>
      <dgm:spPr/>
      <dgm:t>
        <a:bodyPr/>
        <a:lstStyle/>
        <a:p>
          <a:endParaRPr lang="en-US"/>
        </a:p>
      </dgm:t>
    </dgm:pt>
    <dgm:pt modelId="{00A46E63-1CEF-406B-8BA8-FA02F19DE56A}" type="sibTrans" cxnId="{61C217AB-4BDE-4683-BAB9-A17DE6EDE605}">
      <dgm:prSet/>
      <dgm:spPr/>
      <dgm:t>
        <a:bodyPr/>
        <a:lstStyle/>
        <a:p>
          <a:endParaRPr lang="en-US"/>
        </a:p>
      </dgm:t>
    </dgm:pt>
    <dgm:pt modelId="{DC8E2426-2D37-45D9-8E72-645977450C27}" type="pres">
      <dgm:prSet presAssocID="{631B9AE6-D002-41D0-A301-0048240C8AB4}" presName="Name0" presStyleCnt="0">
        <dgm:presLayoutVars>
          <dgm:chMax val="7"/>
          <dgm:dir/>
          <dgm:animLvl val="lvl"/>
          <dgm:resizeHandles val="exact"/>
        </dgm:presLayoutVars>
      </dgm:prSet>
      <dgm:spPr/>
      <dgm:t>
        <a:bodyPr/>
        <a:lstStyle/>
        <a:p>
          <a:endParaRPr lang="en-US"/>
        </a:p>
      </dgm:t>
    </dgm:pt>
    <dgm:pt modelId="{E7060FBB-738E-4BB3-A242-035ECC0A9E2E}" type="pres">
      <dgm:prSet presAssocID="{32BC3485-DB59-4511-8FCC-D38622A4E303}" presName="circle1" presStyleLbl="node1" presStyleIdx="0" presStyleCnt="1"/>
      <dgm:spPr/>
    </dgm:pt>
    <dgm:pt modelId="{C80B85A3-8B1F-40CD-B83C-0B6F4867FD14}" type="pres">
      <dgm:prSet presAssocID="{32BC3485-DB59-4511-8FCC-D38622A4E303}" presName="space" presStyleCnt="0"/>
      <dgm:spPr/>
    </dgm:pt>
    <dgm:pt modelId="{C472B3CE-71F9-4B40-AE2D-654373F5445B}" type="pres">
      <dgm:prSet presAssocID="{32BC3485-DB59-4511-8FCC-D38622A4E303}" presName="rect1" presStyleLbl="alignAcc1" presStyleIdx="0" presStyleCnt="1"/>
      <dgm:spPr/>
      <dgm:t>
        <a:bodyPr/>
        <a:lstStyle/>
        <a:p>
          <a:endParaRPr lang="en-US"/>
        </a:p>
      </dgm:t>
    </dgm:pt>
    <dgm:pt modelId="{89CAC8E3-9A1E-4CEE-8B16-042417DDB97F}" type="pres">
      <dgm:prSet presAssocID="{32BC3485-DB59-4511-8FCC-D38622A4E303}" presName="rect1ParTxNoCh" presStyleLbl="alignAcc1" presStyleIdx="0" presStyleCnt="1">
        <dgm:presLayoutVars>
          <dgm:chMax val="1"/>
          <dgm:bulletEnabled val="1"/>
        </dgm:presLayoutVars>
      </dgm:prSet>
      <dgm:spPr/>
      <dgm:t>
        <a:bodyPr/>
        <a:lstStyle/>
        <a:p>
          <a:endParaRPr lang="en-US"/>
        </a:p>
      </dgm:t>
    </dgm:pt>
  </dgm:ptLst>
  <dgm:cxnLst>
    <dgm:cxn modelId="{E8A79319-7718-4959-9835-F4C3A03C6336}" type="presOf" srcId="{32BC3485-DB59-4511-8FCC-D38622A4E303}" destId="{89CAC8E3-9A1E-4CEE-8B16-042417DDB97F}" srcOrd="1" destOrd="0" presId="urn:microsoft.com/office/officeart/2005/8/layout/target3"/>
    <dgm:cxn modelId="{9490683F-5E4C-42D8-B10A-4CAF098B181C}" type="presOf" srcId="{32BC3485-DB59-4511-8FCC-D38622A4E303}" destId="{C472B3CE-71F9-4B40-AE2D-654373F5445B}" srcOrd="0" destOrd="0" presId="urn:microsoft.com/office/officeart/2005/8/layout/target3"/>
    <dgm:cxn modelId="{9015E430-02E4-4B35-999D-EE6D3EE7F35B}" type="presOf" srcId="{631B9AE6-D002-41D0-A301-0048240C8AB4}" destId="{DC8E2426-2D37-45D9-8E72-645977450C27}" srcOrd="0" destOrd="0" presId="urn:microsoft.com/office/officeart/2005/8/layout/target3"/>
    <dgm:cxn modelId="{61C217AB-4BDE-4683-BAB9-A17DE6EDE605}" srcId="{631B9AE6-D002-41D0-A301-0048240C8AB4}" destId="{32BC3485-DB59-4511-8FCC-D38622A4E303}" srcOrd="0" destOrd="0" parTransId="{7B28FEB0-FA2D-4F47-B89B-81DF53A01290}" sibTransId="{00A46E63-1CEF-406B-8BA8-FA02F19DE56A}"/>
    <dgm:cxn modelId="{D645C6F9-DB74-4786-819E-B03E7147B447}" type="presParOf" srcId="{DC8E2426-2D37-45D9-8E72-645977450C27}" destId="{E7060FBB-738E-4BB3-A242-035ECC0A9E2E}" srcOrd="0" destOrd="0" presId="urn:microsoft.com/office/officeart/2005/8/layout/target3"/>
    <dgm:cxn modelId="{0610C8B0-D3B6-4316-9DB3-14029E8DD2B9}" type="presParOf" srcId="{DC8E2426-2D37-45D9-8E72-645977450C27}" destId="{C80B85A3-8B1F-40CD-B83C-0B6F4867FD14}" srcOrd="1" destOrd="0" presId="urn:microsoft.com/office/officeart/2005/8/layout/target3"/>
    <dgm:cxn modelId="{6338F8BF-C62C-4276-886E-16F467985109}" type="presParOf" srcId="{DC8E2426-2D37-45D9-8E72-645977450C27}" destId="{C472B3CE-71F9-4B40-AE2D-654373F5445B}" srcOrd="2" destOrd="0" presId="urn:microsoft.com/office/officeart/2005/8/layout/target3"/>
    <dgm:cxn modelId="{F85A61F1-990C-4C32-B947-679E887A544D}" type="presParOf" srcId="{DC8E2426-2D37-45D9-8E72-645977450C27}" destId="{89CAC8E3-9A1E-4CEE-8B16-042417DDB97F}"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12899350-564E-4F9F-B108-45EB46397153}"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US"/>
        </a:p>
      </dgm:t>
    </dgm:pt>
    <dgm:pt modelId="{B7D844B9-A509-400E-9473-4B43FC124419}">
      <dgm:prSet custT="1"/>
      <dgm:spPr/>
      <dgm:t>
        <a:bodyPr/>
        <a:lstStyle/>
        <a:p>
          <a:pPr rtl="0"/>
          <a:r>
            <a:rPr lang="en-US" sz="1200" dirty="0" smtClean="0">
              <a:hlinkClick xmlns:r="http://schemas.openxmlformats.org/officeDocument/2006/relationships" r:id="rId1" action="ppaction://hlinkfile"/>
            </a:rPr>
            <a:t>GUIDE LINE FOR FILLING THE DIGITAL SIGNATURE CERTIFICATE REQUEST FORM </a:t>
          </a:r>
          <a:endParaRPr lang="en-US" sz="1200" dirty="0"/>
        </a:p>
      </dgm:t>
    </dgm:pt>
    <dgm:pt modelId="{1ED20654-8156-4C8F-9307-5AA12981C3C9}" type="parTrans" cxnId="{82E90EE6-516B-45F5-99DE-58A0596842FC}">
      <dgm:prSet/>
      <dgm:spPr/>
      <dgm:t>
        <a:bodyPr/>
        <a:lstStyle/>
        <a:p>
          <a:endParaRPr lang="en-US"/>
        </a:p>
      </dgm:t>
    </dgm:pt>
    <dgm:pt modelId="{FF168A38-A5BC-476E-B595-088E668DF507}" type="sibTrans" cxnId="{82E90EE6-516B-45F5-99DE-58A0596842FC}">
      <dgm:prSet/>
      <dgm:spPr/>
      <dgm:t>
        <a:bodyPr/>
        <a:lstStyle/>
        <a:p>
          <a:endParaRPr lang="en-US"/>
        </a:p>
      </dgm:t>
    </dgm:pt>
    <dgm:pt modelId="{EF350DF4-365C-4088-B3EB-AE4A9145A7F8}" type="pres">
      <dgm:prSet presAssocID="{12899350-564E-4F9F-B108-45EB46397153}" presName="linearFlow" presStyleCnt="0">
        <dgm:presLayoutVars>
          <dgm:dir/>
          <dgm:resizeHandles val="exact"/>
        </dgm:presLayoutVars>
      </dgm:prSet>
      <dgm:spPr/>
      <dgm:t>
        <a:bodyPr/>
        <a:lstStyle/>
        <a:p>
          <a:endParaRPr lang="en-US"/>
        </a:p>
      </dgm:t>
    </dgm:pt>
    <dgm:pt modelId="{5AC1F7DC-2718-4C1E-A750-ADEC14515593}" type="pres">
      <dgm:prSet presAssocID="{B7D844B9-A509-400E-9473-4B43FC124419}" presName="composite" presStyleCnt="0"/>
      <dgm:spPr/>
    </dgm:pt>
    <dgm:pt modelId="{0454CC6A-2EDE-4C13-924B-37BFD2864DAF}" type="pres">
      <dgm:prSet presAssocID="{B7D844B9-A509-400E-9473-4B43FC124419}" presName="imgShp" presStyleLbl="fgImgPlace1" presStyleIdx="0" presStyleCnt="1"/>
      <dgm:spPr/>
    </dgm:pt>
    <dgm:pt modelId="{7AE11DF1-C158-4679-A7B5-C794814299F5}" type="pres">
      <dgm:prSet presAssocID="{B7D844B9-A509-400E-9473-4B43FC124419}" presName="txShp" presStyleLbl="node1" presStyleIdx="0" presStyleCnt="1">
        <dgm:presLayoutVars>
          <dgm:bulletEnabled val="1"/>
        </dgm:presLayoutVars>
      </dgm:prSet>
      <dgm:spPr/>
      <dgm:t>
        <a:bodyPr/>
        <a:lstStyle/>
        <a:p>
          <a:endParaRPr lang="en-US"/>
        </a:p>
      </dgm:t>
    </dgm:pt>
  </dgm:ptLst>
  <dgm:cxnLst>
    <dgm:cxn modelId="{82E90EE6-516B-45F5-99DE-58A0596842FC}" srcId="{12899350-564E-4F9F-B108-45EB46397153}" destId="{B7D844B9-A509-400E-9473-4B43FC124419}" srcOrd="0" destOrd="0" parTransId="{1ED20654-8156-4C8F-9307-5AA12981C3C9}" sibTransId="{FF168A38-A5BC-476E-B595-088E668DF507}"/>
    <dgm:cxn modelId="{11A61C89-C600-4915-9878-48EDFD389934}" type="presOf" srcId="{B7D844B9-A509-400E-9473-4B43FC124419}" destId="{7AE11DF1-C158-4679-A7B5-C794814299F5}" srcOrd="0" destOrd="0" presId="urn:microsoft.com/office/officeart/2005/8/layout/vList3"/>
    <dgm:cxn modelId="{C9AD35B2-7768-4F26-8E3B-CD551F247DDE}" type="presOf" srcId="{12899350-564E-4F9F-B108-45EB46397153}" destId="{EF350DF4-365C-4088-B3EB-AE4A9145A7F8}" srcOrd="0" destOrd="0" presId="urn:microsoft.com/office/officeart/2005/8/layout/vList3"/>
    <dgm:cxn modelId="{2D89D270-8837-4CE4-BDF6-1E825C9467D8}" type="presParOf" srcId="{EF350DF4-365C-4088-B3EB-AE4A9145A7F8}" destId="{5AC1F7DC-2718-4C1E-A750-ADEC14515593}" srcOrd="0" destOrd="0" presId="urn:microsoft.com/office/officeart/2005/8/layout/vList3"/>
    <dgm:cxn modelId="{8CF8A0E4-7B63-41D8-A84D-6313EDBD616A}" type="presParOf" srcId="{5AC1F7DC-2718-4C1E-A750-ADEC14515593}" destId="{0454CC6A-2EDE-4C13-924B-37BFD2864DAF}" srcOrd="0" destOrd="0" presId="urn:microsoft.com/office/officeart/2005/8/layout/vList3"/>
    <dgm:cxn modelId="{D006F105-D747-4266-A15F-3E710680B9FB}" type="presParOf" srcId="{5AC1F7DC-2718-4C1E-A750-ADEC14515593}" destId="{7AE11DF1-C158-4679-A7B5-C794814299F5}"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7ED89E-AB8B-4657-A63C-F7B593E27D99}"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ED89E-AB8B-4657-A63C-F7B593E27D99}"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ED89E-AB8B-4657-A63C-F7B593E27D99}"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ED89E-AB8B-4657-A63C-F7B593E27D99}"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ED89E-AB8B-4657-A63C-F7B593E27D99}"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7ED89E-AB8B-4657-A63C-F7B593E27D99}"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7ED89E-AB8B-4657-A63C-F7B593E27D99}" type="datetimeFigureOut">
              <a:rPr lang="en-US" smtClean="0"/>
              <a:pPr/>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ED89E-AB8B-4657-A63C-F7B593E27D99}" type="datetimeFigureOut">
              <a:rPr lang="en-US" smtClean="0"/>
              <a:pPr/>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ED89E-AB8B-4657-A63C-F7B593E27D99}" type="datetimeFigureOut">
              <a:rPr lang="en-US" smtClean="0"/>
              <a:pPr/>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ED89E-AB8B-4657-A63C-F7B593E27D99}"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ED89E-AB8B-4657-A63C-F7B593E27D99}"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09CF2-0ABD-4866-89A0-F214EB0E8F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ED89E-AB8B-4657-A63C-F7B593E27D99}" type="datetimeFigureOut">
              <a:rPr lang="en-US" smtClean="0"/>
              <a:pPr/>
              <a:t>8/6/2013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09CF2-0ABD-4866-89A0-F214EB0E8F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nicca.nic.i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839200" cy="2286000"/>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n-US" sz="4400" dirty="0" smtClean="0">
                <a:solidFill>
                  <a:srgbClr val="FFFF00"/>
                </a:solidFill>
                <a:latin typeface="Arial Rounded MT Bold" pitchFamily="34" charset="0"/>
              </a:rPr>
              <a:t>E-MUSTER-ROLL AND electronic FUND MANAGEMENT SYSTEM </a:t>
            </a:r>
            <a:r>
              <a:rPr lang="en-US" dirty="0" smtClean="0">
                <a:solidFill>
                  <a:srgbClr val="FFFF00"/>
                </a:solidFill>
                <a:latin typeface="Arial Rounded MT Bold" pitchFamily="34" charset="0"/>
              </a:rPr>
              <a:t/>
            </a:r>
            <a:br>
              <a:rPr lang="en-US" dirty="0" smtClean="0">
                <a:solidFill>
                  <a:srgbClr val="FFFF00"/>
                </a:solidFill>
                <a:latin typeface="Arial Rounded MT Bold" pitchFamily="34" charset="0"/>
              </a:rPr>
            </a:br>
            <a:r>
              <a:rPr lang="en-US" dirty="0" smtClean="0">
                <a:solidFill>
                  <a:srgbClr val="FFFF00"/>
                </a:solidFill>
                <a:latin typeface="Arial Rounded MT Bold" pitchFamily="34" charset="0"/>
              </a:rPr>
              <a:t> (e-MUSTER-ROLL, e-FMS )</a:t>
            </a:r>
            <a:endParaRPr lang="en-US" dirty="0">
              <a:solidFill>
                <a:srgbClr val="FFFF00"/>
              </a:solidFill>
              <a:latin typeface="Arial Rounded MT Bold" pitchFamily="34" charset="0"/>
            </a:endParaRPr>
          </a:p>
        </p:txBody>
      </p:sp>
      <p:sp>
        <p:nvSpPr>
          <p:cNvPr id="3" name="Subtitle 2"/>
          <p:cNvSpPr>
            <a:spLocks noGrp="1"/>
          </p:cNvSpPr>
          <p:nvPr>
            <p:ph type="subTitle" idx="1"/>
          </p:nvPr>
        </p:nvSpPr>
        <p:spPr>
          <a:xfrm>
            <a:off x="4413504" y="4572000"/>
            <a:ext cx="4349496" cy="17526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Prepared &amp; Designed by </a:t>
            </a:r>
          </a:p>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MIS SECTION</a:t>
            </a:r>
          </a:p>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MGNREGA, JALPAIGURI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p:nvPr/>
        </p:nvPicPr>
        <p:blipFill>
          <a:blip r:embed="rId2" cstate="print"/>
          <a:srcRect l="4460" t="30849" r="5481" b="27547"/>
          <a:stretch>
            <a:fillRect/>
          </a:stretch>
        </p:blipFill>
        <p:spPr bwMode="auto">
          <a:xfrm>
            <a:off x="228600" y="2971800"/>
            <a:ext cx="4267200" cy="3657600"/>
          </a:xfrm>
          <a:prstGeom prst="round2DiagRect">
            <a:avLst>
              <a:gd name="adj1" fmla="val 16667"/>
              <a:gd name="adj2" fmla="val 0"/>
            </a:avLst>
          </a:prstGeom>
          <a:ln w="57150" cap="sq">
            <a:solidFill>
              <a:srgbClr val="0000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219200"/>
            <a:ext cx="84582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smtClean="0"/>
              <a:t> ENTER  OF ACCOUNT DETAILS OF JOB CARD HOLDER</a:t>
            </a:r>
            <a:endParaRPr lang="en-US" sz="2400" dirty="0"/>
          </a:p>
        </p:txBody>
      </p:sp>
      <p:sp>
        <p:nvSpPr>
          <p:cNvPr id="3" name="TextBox 2"/>
          <p:cNvSpPr txBox="1"/>
          <p:nvPr/>
        </p:nvSpPr>
        <p:spPr>
          <a:xfrm>
            <a:off x="304800" y="2514600"/>
            <a:ext cx="81534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smtClean="0"/>
              <a:t>Updation</a:t>
            </a:r>
            <a:r>
              <a:rPr lang="en-US" dirty="0" smtClean="0"/>
              <a:t> /verification &amp; Freezing of bank accounts of Job card holder.</a:t>
            </a:r>
            <a:endParaRPr lang="en-US" dirty="0"/>
          </a:p>
        </p:txBody>
      </p:sp>
      <p:sp>
        <p:nvSpPr>
          <p:cNvPr id="4" name="TextBox 3"/>
          <p:cNvSpPr txBox="1"/>
          <p:nvPr/>
        </p:nvSpPr>
        <p:spPr>
          <a:xfrm>
            <a:off x="228600" y="152400"/>
            <a:ext cx="8382000" cy="400110"/>
          </a:xfrm>
          <a:prstGeom prst="rect">
            <a:avLst/>
          </a:prstGeom>
          <a:noFill/>
        </p:spPr>
        <p:txBody>
          <a:bodyPr wrap="square" rtlCol="0">
            <a:spAutoFit/>
          </a:bodyPr>
          <a:lstStyle/>
          <a:p>
            <a:r>
              <a:rPr lang="en-US" sz="2000" dirty="0" smtClean="0"/>
              <a:t>             STEP OF e-ELECTRONIC FUND MANAGEMENT SYSTEM(</a:t>
            </a:r>
            <a:r>
              <a:rPr lang="en-US" sz="2000" dirty="0" err="1" smtClean="0"/>
              <a:t>efms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8229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                     ENTERING OF  ACCOUNT DETAILS OF NEW  WORKER  </a:t>
            </a:r>
            <a:endParaRPr lang="en-US" dirty="0"/>
          </a:p>
        </p:txBody>
      </p:sp>
      <p:sp>
        <p:nvSpPr>
          <p:cNvPr id="3" name="Rectangle 2"/>
          <p:cNvSpPr/>
          <p:nvPr/>
        </p:nvSpPr>
        <p:spPr>
          <a:xfrm>
            <a:off x="0" y="685800"/>
            <a:ext cx="8915400" cy="126188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dirty="0" smtClean="0"/>
          </a:p>
          <a:p>
            <a:r>
              <a:rPr lang="en-US" dirty="0" smtClean="0"/>
              <a:t> </a:t>
            </a:r>
          </a:p>
          <a:p>
            <a:r>
              <a:rPr lang="en-US" sz="2000" b="1" dirty="0" smtClean="0"/>
              <a:t> Data Entry Operator  of </a:t>
            </a:r>
            <a:r>
              <a:rPr lang="en-US" sz="2000" b="1" dirty="0" err="1" smtClean="0"/>
              <a:t>NREGASoft</a:t>
            </a:r>
            <a:r>
              <a:rPr lang="en-US" sz="2000" b="1" dirty="0" smtClean="0"/>
              <a:t> are  entering account details of each worker demanding for work under MGNREGA. </a:t>
            </a:r>
          </a:p>
        </p:txBody>
      </p:sp>
      <p:pic>
        <p:nvPicPr>
          <p:cNvPr id="30723" name="Picture 3"/>
          <p:cNvPicPr>
            <a:picLocks noChangeAspect="1" noChangeArrowheads="1"/>
          </p:cNvPicPr>
          <p:nvPr/>
        </p:nvPicPr>
        <p:blipFill>
          <a:blip r:embed="rId2"/>
          <a:srcRect/>
          <a:stretch>
            <a:fillRect/>
          </a:stretch>
        </p:blipFill>
        <p:spPr bwMode="auto">
          <a:xfrm>
            <a:off x="0" y="2057399"/>
            <a:ext cx="9144000" cy="5014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52400" y="228600"/>
            <a:ext cx="8610600" cy="33855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DOWNLOAD THE PANCHAYATWISE ACCOUNT INFORMATION</a:t>
            </a:r>
            <a:endParaRPr kumimoji="0" lang="en-US" sz="1600" b="0" i="0" u="none" strike="noStrike" cap="none" normalizeH="0" baseline="0" dirty="0" smtClean="0">
              <a:ln>
                <a:noFill/>
              </a:ln>
              <a:solidFill>
                <a:schemeClr val="tx1"/>
              </a:solidFill>
              <a:effectLst/>
              <a:latin typeface="Arial" pitchFamily="34" charset="0"/>
            </a:endParaRPr>
          </a:p>
        </p:txBody>
      </p:sp>
      <p:sp>
        <p:nvSpPr>
          <p:cNvPr id="31746" name="Rectangle 2"/>
          <p:cNvSpPr>
            <a:spLocks noChangeArrowheads="1"/>
          </p:cNvSpPr>
          <p:nvPr/>
        </p:nvSpPr>
        <p:spPr bwMode="auto">
          <a:xfrm>
            <a:off x="0" y="685800"/>
            <a:ext cx="8763000"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The account detail can be downloaded from site nrega.nic.in from location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nrega.nic.in -&gt; click on you state (like WEST BENGAL) -&gt; click on district (like JALPAIGURI) -&gt; click on Block (like ALIPURDUAR-I)-&gt; click on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panchayat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(like PURBA KANTHALBARI ) -&gt; </a:t>
            </a:r>
            <a:r>
              <a:rPr kumimoji="0" lang="en-US" sz="16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Download Bank/Post Account Detail</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Verdana" pitchFamily="34" charset="0"/>
              </a:rPr>
              <a:t>Under heading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Accounts &amp; EFMS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a:t>
            </a:r>
            <a:endParaRPr kumimoji="0" lang="en-US" sz="1600" b="0" i="0" u="none" strike="noStrike" cap="none" normalizeH="0" baseline="0" dirty="0" smtClean="0">
              <a:ln>
                <a:noFill/>
              </a:ln>
              <a:solidFill>
                <a:schemeClr val="tx1"/>
              </a:solidFill>
              <a:effectLst/>
              <a:latin typeface="Arial" pitchFamily="34" charset="0"/>
            </a:endParaRPr>
          </a:p>
        </p:txBody>
      </p:sp>
      <p:pic>
        <p:nvPicPr>
          <p:cNvPr id="31747" name="Picture 3"/>
          <p:cNvPicPr>
            <a:picLocks noChangeAspect="1" noChangeArrowheads="1"/>
          </p:cNvPicPr>
          <p:nvPr/>
        </p:nvPicPr>
        <p:blipFill>
          <a:blip r:embed="rId2"/>
          <a:srcRect/>
          <a:stretch>
            <a:fillRect/>
          </a:stretch>
        </p:blipFill>
        <p:spPr bwMode="auto">
          <a:xfrm>
            <a:off x="0" y="1752600"/>
            <a:ext cx="9144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smtClean="0"/>
              <a:t>The following screen will shown and at end of this report there is link </a:t>
            </a:r>
            <a:r>
              <a:rPr lang="en-US" b="1" dirty="0" smtClean="0"/>
              <a:t>Download In Excel .Download the information and send it to update. </a:t>
            </a:r>
            <a:endParaRPr lang="en-US" dirty="0"/>
          </a:p>
        </p:txBody>
      </p:sp>
      <p:pic>
        <p:nvPicPr>
          <p:cNvPr id="34819" name="Picture 3"/>
          <p:cNvPicPr>
            <a:picLocks noChangeAspect="1" noChangeArrowheads="1"/>
          </p:cNvPicPr>
          <p:nvPr/>
        </p:nvPicPr>
        <p:blipFill>
          <a:blip r:embed="rId2"/>
          <a:srcRect/>
          <a:stretch>
            <a:fillRect/>
          </a:stretch>
        </p:blipFill>
        <p:spPr bwMode="auto">
          <a:xfrm>
            <a:off x="0" y="685800"/>
            <a:ext cx="91440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382000" cy="218521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endParaRPr lang="en-US" dirty="0" smtClean="0"/>
          </a:p>
          <a:p>
            <a:r>
              <a:rPr lang="en-US" dirty="0" smtClean="0"/>
              <a:t> </a:t>
            </a:r>
          </a:p>
          <a:p>
            <a:pPr algn="just"/>
            <a:r>
              <a:rPr lang="en-US" sz="2000" dirty="0" smtClean="0"/>
              <a:t>Take hard copy and correct/collect the information for </a:t>
            </a:r>
            <a:r>
              <a:rPr lang="en-US" sz="2000" dirty="0" err="1" smtClean="0"/>
              <a:t>account_no</a:t>
            </a:r>
            <a:r>
              <a:rPr lang="en-US" sz="2000" dirty="0" smtClean="0"/>
              <a:t>, IFSC code, Name as per details etc</a:t>
            </a:r>
            <a:r>
              <a:rPr lang="en-US" sz="2000" b="1" dirty="0" smtClean="0"/>
              <a:t>. </a:t>
            </a:r>
          </a:p>
          <a:p>
            <a:pPr algn="just"/>
            <a:endParaRPr lang="en-US" sz="2000" b="1" dirty="0" smtClean="0"/>
          </a:p>
          <a:p>
            <a:pPr algn="just"/>
            <a:endParaRPr lang="en-US" sz="2000" b="1" dirty="0" smtClean="0"/>
          </a:p>
          <a:p>
            <a:pPr algn="just"/>
            <a:endParaRPr lang="en-US" sz="2000" b="1" dirty="0" smtClean="0"/>
          </a:p>
        </p:txBody>
      </p:sp>
      <p:sp>
        <p:nvSpPr>
          <p:cNvPr id="3" name="Rectangle 2"/>
          <p:cNvSpPr/>
          <p:nvPr/>
        </p:nvSpPr>
        <p:spPr>
          <a:xfrm>
            <a:off x="228600" y="2667000"/>
            <a:ext cx="8458200" cy="304698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dirty="0" smtClean="0"/>
              <a:t>                                   </a:t>
            </a:r>
            <a:r>
              <a:rPr lang="en-US" sz="2400" b="1" dirty="0" smtClean="0">
                <a:solidFill>
                  <a:schemeClr val="tx1">
                    <a:lumMod val="95000"/>
                    <a:lumOff val="5000"/>
                  </a:schemeClr>
                </a:solidFill>
              </a:rPr>
              <a:t>updated with the following details </a:t>
            </a:r>
          </a:p>
          <a:p>
            <a:r>
              <a:rPr lang="en-US" sz="2400" b="1" dirty="0" smtClean="0">
                <a:solidFill>
                  <a:schemeClr val="tx1">
                    <a:lumMod val="95000"/>
                    <a:lumOff val="5000"/>
                  </a:schemeClr>
                </a:solidFill>
              </a:rPr>
              <a:t>                                                   a) Bank Name </a:t>
            </a:r>
          </a:p>
          <a:p>
            <a:r>
              <a:rPr lang="en-US" sz="2400" b="1" dirty="0" smtClean="0">
                <a:solidFill>
                  <a:schemeClr val="tx1">
                    <a:lumMod val="95000"/>
                    <a:lumOff val="5000"/>
                  </a:schemeClr>
                </a:solidFill>
              </a:rPr>
              <a:t>                                                   b) Bank Code </a:t>
            </a:r>
          </a:p>
          <a:p>
            <a:r>
              <a:rPr lang="en-US" sz="2400" b="1" dirty="0" smtClean="0">
                <a:solidFill>
                  <a:schemeClr val="tx1">
                    <a:lumMod val="95000"/>
                    <a:lumOff val="5000"/>
                  </a:schemeClr>
                </a:solidFill>
              </a:rPr>
              <a:t>                                                   c) Branch Name </a:t>
            </a:r>
          </a:p>
          <a:p>
            <a:r>
              <a:rPr lang="en-US" sz="2400" b="1" dirty="0" smtClean="0">
                <a:solidFill>
                  <a:schemeClr val="tx1">
                    <a:lumMod val="95000"/>
                    <a:lumOff val="5000"/>
                  </a:schemeClr>
                </a:solidFill>
              </a:rPr>
              <a:t>                                                   d) Branch Code </a:t>
            </a:r>
          </a:p>
          <a:p>
            <a:r>
              <a:rPr lang="en-US" sz="2400" b="1" dirty="0" smtClean="0">
                <a:solidFill>
                  <a:schemeClr val="tx1">
                    <a:lumMod val="95000"/>
                    <a:lumOff val="5000"/>
                  </a:schemeClr>
                </a:solidFill>
              </a:rPr>
              <a:t>                                                   e) IFSC Code </a:t>
            </a:r>
          </a:p>
          <a:p>
            <a:r>
              <a:rPr lang="en-US" sz="2400" b="1" dirty="0" smtClean="0">
                <a:solidFill>
                  <a:schemeClr val="tx1">
                    <a:lumMod val="95000"/>
                    <a:lumOff val="5000"/>
                  </a:schemeClr>
                </a:solidFill>
              </a:rPr>
              <a:t>                                                    f) Bank account(CBS account)</a:t>
            </a:r>
          </a:p>
          <a:p>
            <a:r>
              <a:rPr lang="en-US" sz="2400" b="1" dirty="0" smtClean="0">
                <a:solidFill>
                  <a:schemeClr val="tx1">
                    <a:lumMod val="95000"/>
                    <a:lumOff val="5000"/>
                  </a:schemeClr>
                </a:solidFill>
              </a:rPr>
              <a:t>                                                    g) Worker name as per Bank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1219200"/>
            <a:ext cx="9144000" cy="5943600"/>
          </a:xfrm>
          <a:prstGeom prst="rect">
            <a:avLst/>
          </a:prstGeom>
          <a:noFill/>
          <a:ln w="9525">
            <a:noFill/>
            <a:miter lim="800000"/>
            <a:headEnd/>
            <a:tailEnd/>
          </a:ln>
          <a:effectLst/>
        </p:spPr>
      </p:pic>
      <p:sp>
        <p:nvSpPr>
          <p:cNvPr id="3" name="TextBox 2"/>
          <p:cNvSpPr txBox="1"/>
          <p:nvPr/>
        </p:nvSpPr>
        <p:spPr>
          <a:xfrm>
            <a:off x="304800" y="0"/>
            <a:ext cx="85344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t>                                       </a:t>
            </a:r>
            <a:r>
              <a:rPr lang="en-US" sz="2400" b="1" dirty="0" smtClean="0"/>
              <a:t>Update the worker account </a:t>
            </a:r>
            <a:endParaRPr lang="en-US" sz="2400" dirty="0"/>
          </a:p>
        </p:txBody>
      </p:sp>
      <p:sp>
        <p:nvSpPr>
          <p:cNvPr id="35843" name="Rectangle 3"/>
          <p:cNvSpPr>
            <a:spLocks noChangeArrowheads="1"/>
          </p:cNvSpPr>
          <p:nvPr/>
        </p:nvSpPr>
        <p:spPr bwMode="auto">
          <a:xfrm>
            <a:off x="304800" y="457200"/>
            <a:ext cx="8839200" cy="95410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In G.P (GRAM PANCHAYAT) login the account updating option is there in the format as you downloaded in the above step.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Login from GRAM PANCHAYAT login and use the option Update Applicant's Account details as per downloaded format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srcRect/>
          <a:stretch>
            <a:fillRect/>
          </a:stretch>
        </p:blipFill>
        <p:spPr bwMode="auto">
          <a:xfrm>
            <a:off x="0" y="0"/>
            <a:ext cx="11963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8915400" cy="5847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Freeze Worker Account </a:t>
            </a:r>
            <a:r>
              <a:rPr kumimoji="0" lang="en-US" sz="32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r>
            <a:endParaRPr kumimoji="0" lang="en-US" sz="32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0" y="685800"/>
            <a:ext cx="8915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t>Programme officer Login has been provide with the option “</a:t>
            </a:r>
            <a:r>
              <a:rPr lang="en-US" b="1" dirty="0" smtClean="0"/>
              <a:t>freeze workers account</a:t>
            </a:r>
            <a:r>
              <a:rPr lang="en-US" dirty="0" smtClean="0"/>
              <a:t>” in their data entry page to freeze the accounts. Only </a:t>
            </a:r>
            <a:r>
              <a:rPr lang="en-US" dirty="0" err="1" smtClean="0"/>
              <a:t>freezed</a:t>
            </a:r>
            <a:r>
              <a:rPr lang="en-US" dirty="0" smtClean="0"/>
              <a:t> accounts can participate in </a:t>
            </a:r>
            <a:r>
              <a:rPr lang="en-US" dirty="0" err="1" smtClean="0"/>
              <a:t>eFMS</a:t>
            </a:r>
            <a:r>
              <a:rPr lang="en-US" dirty="0" smtClean="0"/>
              <a:t>.</a:t>
            </a:r>
            <a:endParaRPr lang="en-US" dirty="0"/>
          </a:p>
        </p:txBody>
      </p:sp>
      <p:pic>
        <p:nvPicPr>
          <p:cNvPr id="37890" name="Picture 2"/>
          <p:cNvPicPr>
            <a:picLocks noChangeAspect="1" noChangeArrowheads="1"/>
          </p:cNvPicPr>
          <p:nvPr/>
        </p:nvPicPr>
        <p:blipFill>
          <a:blip r:embed="rId2"/>
          <a:srcRect/>
          <a:stretch>
            <a:fillRect/>
          </a:stretch>
        </p:blipFill>
        <p:spPr bwMode="auto">
          <a:xfrm>
            <a:off x="0" y="1295400"/>
            <a:ext cx="9143999"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17167" y="0"/>
            <a:ext cx="9361168"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STEP REQUIRED FOR E-FMS</a:t>
            </a:r>
            <a:endParaRPr lang="en-US" dirty="0"/>
          </a:p>
        </p:txBody>
      </p:sp>
      <p:sp>
        <p:nvSpPr>
          <p:cNvPr id="3" name="Content Placeholder 2"/>
          <p:cNvSpPr>
            <a:spLocks noGrp="1"/>
          </p:cNvSpPr>
          <p:nvPr>
            <p:ph idx="1"/>
          </p:nvPr>
        </p:nvSpPr>
        <p:spPr>
          <a:xfrm>
            <a:off x="457200" y="1600201"/>
            <a:ext cx="8229600" cy="3886200"/>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sz="2000" dirty="0" smtClean="0"/>
              <a:t>ACCOUNT DETAILS  ENTRY OF BENIFICIERIES  THROUGH DEMAND MODULE</a:t>
            </a:r>
          </a:p>
          <a:p>
            <a:r>
              <a:rPr lang="en-US" sz="2000" dirty="0" smtClean="0"/>
              <a:t>COLLECTED COPY FOR CHECKING (BANK_NAME, BANK_CODE, BRANCH_NAME, BRANCH_CODE, IFSC_CODE, BANK_ACCOUNT(CBS ACCOUNT), WORKER NAME AS PER BANK) THROUGH -&gt; REPORT SECTION OF GRAM PANCHAYAT MODULE.</a:t>
            </a:r>
          </a:p>
          <a:p>
            <a:r>
              <a:rPr lang="en-US" sz="2000" dirty="0" smtClean="0"/>
              <a:t>COLLECTED  AND CORRECTED  HARD COPY AS PER DOWNLOAD FORMAT </a:t>
            </a:r>
          </a:p>
          <a:p>
            <a:r>
              <a:rPr lang="en-US" sz="2000" dirty="0" smtClean="0"/>
              <a:t>UPLOAD THE CORRECTED INFORMATION OF BENIFICIERIES ACCOUNT DETAILS THROUGH -&gt; GRAM PANCHAYAT DATA  ENTRY LOGIN.</a:t>
            </a:r>
          </a:p>
          <a:p>
            <a:r>
              <a:rPr lang="en-US" sz="2000" dirty="0" smtClean="0"/>
              <a:t>ACCOUNT  OF THE BENIFICIERIES  SHOULD BE FREEZED FROM PROGRAMME OFFICER MODULE AFTER THAT TO MEET THE E-FMS PROCESS.</a:t>
            </a:r>
          </a:p>
          <a:p>
            <a:pPr>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886200" y="1295400"/>
            <a:ext cx="16764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PROGRAM OFFICER</a:t>
            </a:r>
            <a:endParaRPr lang="en-US" dirty="0"/>
          </a:p>
        </p:txBody>
      </p:sp>
      <p:sp>
        <p:nvSpPr>
          <p:cNvPr id="6" name="TextBox 5"/>
          <p:cNvSpPr txBox="1"/>
          <p:nvPr/>
        </p:nvSpPr>
        <p:spPr>
          <a:xfrm>
            <a:off x="228600" y="838200"/>
            <a:ext cx="2286000" cy="12772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AutoNum type="arabicParenR"/>
            </a:pPr>
            <a:r>
              <a:rPr lang="en-US" sz="1100" b="1" dirty="0" smtClean="0"/>
              <a:t>SCHEME ENTRY</a:t>
            </a:r>
          </a:p>
          <a:p>
            <a:pPr marL="228600" indent="-228600">
              <a:buAutoNum type="arabicParenR"/>
            </a:pPr>
            <a:r>
              <a:rPr lang="en-US" sz="1100" dirty="0" smtClean="0"/>
              <a:t>FILL E-MUSTER ROLL WITHOUT PAYMENT DATE</a:t>
            </a:r>
          </a:p>
          <a:p>
            <a:pPr marL="228600" indent="-228600">
              <a:buAutoNum type="arabicParenR"/>
            </a:pPr>
            <a:r>
              <a:rPr lang="en-US" sz="1100" dirty="0" smtClean="0"/>
              <a:t>GENERATED WAGES LIST</a:t>
            </a:r>
          </a:p>
          <a:p>
            <a:pPr marL="228600" indent="-228600">
              <a:buAutoNum type="arabicParenR"/>
            </a:pPr>
            <a:r>
              <a:rPr lang="en-US" sz="1100" dirty="0" smtClean="0"/>
              <a:t>PAYMENT THOUGH POST OFFICE AND BANK (ONLY FOR CHEQUE)</a:t>
            </a:r>
          </a:p>
          <a:p>
            <a:pPr marL="228600" indent="-228600"/>
            <a:endParaRPr lang="en-US" sz="1100" dirty="0"/>
          </a:p>
        </p:txBody>
      </p:sp>
      <p:cxnSp>
        <p:nvCxnSpPr>
          <p:cNvPr id="8" name="Straight Arrow Connector 7"/>
          <p:cNvCxnSpPr/>
          <p:nvPr/>
        </p:nvCxnSpPr>
        <p:spPr>
          <a:xfrm flipV="1">
            <a:off x="5105400" y="10668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581400" y="4800600"/>
            <a:ext cx="2514600" cy="1676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GRAM PANCHAYAT</a:t>
            </a:r>
            <a:endParaRPr lang="en-US" dirty="0"/>
          </a:p>
        </p:txBody>
      </p:sp>
      <p:sp>
        <p:nvSpPr>
          <p:cNvPr id="12" name="Oval 11"/>
          <p:cNvSpPr/>
          <p:nvPr/>
        </p:nvSpPr>
        <p:spPr>
          <a:xfrm>
            <a:off x="838200" y="2590800"/>
            <a:ext cx="2133600" cy="1295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PANCHAYAT SAMITY</a:t>
            </a:r>
            <a:endParaRPr lang="en-US" dirty="0"/>
          </a:p>
        </p:txBody>
      </p:sp>
      <p:cxnSp>
        <p:nvCxnSpPr>
          <p:cNvPr id="14" name="Straight Arrow Connector 13"/>
          <p:cNvCxnSpPr/>
          <p:nvPr/>
        </p:nvCxnSpPr>
        <p:spPr>
          <a:xfrm rot="10800000" flipV="1">
            <a:off x="2286000" y="2057400"/>
            <a:ext cx="1676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0"/>
            <a:ext cx="2895600"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AutoNum type="arabicParenR"/>
            </a:pPr>
            <a:r>
              <a:rPr lang="en-US" sz="1100" b="1" dirty="0" smtClean="0"/>
              <a:t>GENERATED E-MUSTER ROLL &amp;  SIGNATURE WITH ISSUE OFFICER &amp;SEAL</a:t>
            </a:r>
            <a:endParaRPr lang="en-US" sz="1100" b="1" dirty="0"/>
          </a:p>
          <a:p>
            <a:pPr marL="228600" indent="-228600">
              <a:buAutoNum type="arabicParenR"/>
            </a:pPr>
            <a:r>
              <a:rPr lang="en-US" sz="1100" b="1" dirty="0" smtClean="0"/>
              <a:t>JOB CARD RENUAL</a:t>
            </a:r>
          </a:p>
          <a:p>
            <a:pPr marL="228600" indent="-228600">
              <a:buAutoNum type="arabicParenR"/>
            </a:pPr>
            <a:r>
              <a:rPr lang="en-US" sz="1100" b="1" dirty="0" smtClean="0"/>
              <a:t>ACCOUNT FREEZE OF JOB CARD HOLDER</a:t>
            </a:r>
          </a:p>
          <a:p>
            <a:pPr marL="228600" indent="-228600">
              <a:buAutoNum type="arabicParenR"/>
            </a:pPr>
            <a:r>
              <a:rPr lang="en-US" sz="1100" b="1" dirty="0" smtClean="0"/>
              <a:t>PAYMENT THROUGH POST OFFICE AND BANK (EFMS OF PANCHAYAT SAMITY AND OTHER) </a:t>
            </a:r>
          </a:p>
          <a:p>
            <a:pPr marL="228600" indent="-228600">
              <a:buAutoNum type="arabicParenR"/>
            </a:pPr>
            <a:r>
              <a:rPr lang="en-US" sz="1100" b="1" dirty="0" smtClean="0"/>
              <a:t>IF EFMS :</a:t>
            </a:r>
          </a:p>
          <a:p>
            <a:pPr marL="228600" indent="-228600"/>
            <a:endParaRPr lang="en-US" sz="1100" b="1" dirty="0" smtClean="0"/>
          </a:p>
          <a:p>
            <a:pPr marL="228600" indent="-228600">
              <a:buAutoNum type="arabicParenR"/>
            </a:pPr>
            <a:r>
              <a:rPr lang="en-US" sz="1100" b="1" dirty="0" smtClean="0"/>
              <a:t>FTO GENERATED BY ACCOUNTANT (PANCHAYAT SAMITY)</a:t>
            </a:r>
          </a:p>
          <a:p>
            <a:pPr marL="228600" indent="-228600">
              <a:buAutoNum type="arabicParenR"/>
            </a:pPr>
            <a:r>
              <a:rPr lang="en-US" sz="1100" b="1" dirty="0" smtClean="0"/>
              <a:t>FTO APPROVED BY P.O &amp; B.D.O (PANCHAYAT SAMITY AND GRAM PANCHAYAT INCASE OF PRODHAN ABSENT))</a:t>
            </a:r>
          </a:p>
          <a:p>
            <a:pPr marL="228600" indent="-228600"/>
            <a:endParaRPr lang="en-US" sz="1100" dirty="0"/>
          </a:p>
        </p:txBody>
      </p:sp>
      <p:cxnSp>
        <p:nvCxnSpPr>
          <p:cNvPr id="26" name="Straight Arrow Connector 25"/>
          <p:cNvCxnSpPr/>
          <p:nvPr/>
        </p:nvCxnSpPr>
        <p:spPr>
          <a:xfrm>
            <a:off x="2438400" y="3810000"/>
            <a:ext cx="1600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867400" y="2743200"/>
            <a:ext cx="2133600" cy="1295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LINE DEPARTMENT</a:t>
            </a:r>
            <a:endParaRPr lang="en-US" sz="1400" dirty="0"/>
          </a:p>
        </p:txBody>
      </p:sp>
      <p:sp>
        <p:nvSpPr>
          <p:cNvPr id="37" name="TextBox 36"/>
          <p:cNvSpPr txBox="1"/>
          <p:nvPr/>
        </p:nvSpPr>
        <p:spPr>
          <a:xfrm>
            <a:off x="7086600" y="4038601"/>
            <a:ext cx="2057400" cy="26314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AutoNum type="arabicParenR"/>
            </a:pPr>
            <a:endParaRPr lang="en-US" sz="1100" b="1" dirty="0" smtClean="0"/>
          </a:p>
          <a:p>
            <a:pPr marL="228600" indent="-228600">
              <a:buAutoNum type="arabicParenR"/>
            </a:pPr>
            <a:r>
              <a:rPr lang="en-US" sz="1100" b="1" dirty="0" smtClean="0"/>
              <a:t>SCHEME ENTRY</a:t>
            </a:r>
          </a:p>
          <a:p>
            <a:pPr marL="228600" indent="-228600">
              <a:buAutoNum type="arabicParenR"/>
            </a:pPr>
            <a:r>
              <a:rPr lang="en-US" sz="1100" b="1" dirty="0" smtClean="0"/>
              <a:t>FILL E-MUSTER ROLL WITHOUT PAYMENT</a:t>
            </a:r>
          </a:p>
          <a:p>
            <a:pPr marL="228600" indent="-228600">
              <a:buAutoNum type="arabicParenR"/>
            </a:pPr>
            <a:r>
              <a:rPr lang="en-US" sz="1100" b="1" dirty="0" smtClean="0"/>
              <a:t>GENERATED WAGES LIST</a:t>
            </a:r>
          </a:p>
          <a:p>
            <a:pPr marL="228600" indent="-228600">
              <a:buAutoNum type="arabicParenR"/>
            </a:pPr>
            <a:r>
              <a:rPr lang="en-US" sz="1100" b="1" dirty="0" smtClean="0"/>
              <a:t>PAYMENT  THROUGH POST OFFICE &amp; BANK(CHEQUE  &amp; EFMS)</a:t>
            </a:r>
          </a:p>
          <a:p>
            <a:pPr marL="228600" indent="-228600">
              <a:buAutoNum type="arabicParenR"/>
            </a:pPr>
            <a:r>
              <a:rPr lang="en-US" sz="1100" b="1" dirty="0" smtClean="0"/>
              <a:t>IF EFMS THEN :</a:t>
            </a:r>
          </a:p>
          <a:p>
            <a:pPr marL="228600" indent="-228600"/>
            <a:endParaRPr lang="en-US" sz="1100" b="1" dirty="0" smtClean="0"/>
          </a:p>
          <a:p>
            <a:pPr marL="228600" indent="-228600">
              <a:buAutoNum type="arabicParenR"/>
            </a:pPr>
            <a:r>
              <a:rPr lang="en-US" sz="1100" b="1" dirty="0" smtClean="0"/>
              <a:t>FTO GENERATED BY ACCOUNTANT.</a:t>
            </a:r>
          </a:p>
          <a:p>
            <a:pPr marL="228600" indent="-228600">
              <a:buAutoNum type="arabicParenR"/>
            </a:pPr>
            <a:r>
              <a:rPr lang="en-US" sz="1100" b="1" dirty="0" smtClean="0"/>
              <a:t>FTO APPROVED BY ADMINISTRATIVE HEAD.</a:t>
            </a:r>
          </a:p>
          <a:p>
            <a:pPr marL="228600" indent="-228600">
              <a:buAutoNum type="arabicParenR"/>
            </a:pPr>
            <a:endParaRPr lang="en-US" sz="1100" dirty="0"/>
          </a:p>
        </p:txBody>
      </p:sp>
      <p:sp>
        <p:nvSpPr>
          <p:cNvPr id="42" name="Rectangle 41"/>
          <p:cNvSpPr/>
          <p:nvPr/>
        </p:nvSpPr>
        <p:spPr>
          <a:xfrm>
            <a:off x="3886200" y="2819400"/>
            <a:ext cx="1524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GENERATED ALLOCATION LIST FROM DEMANDING REGISTER AT GRAM PANCHAYAT  LEVEL FOR EVERY PIA</a:t>
            </a:r>
            <a:endParaRPr lang="en-US" sz="1100" dirty="0">
              <a:solidFill>
                <a:schemeClr val="tx1"/>
              </a:solidFill>
            </a:endParaRPr>
          </a:p>
        </p:txBody>
      </p:sp>
      <p:cxnSp>
        <p:nvCxnSpPr>
          <p:cNvPr id="60" name="Straight Arrow Connector 59"/>
          <p:cNvCxnSpPr>
            <a:stCxn id="11" idx="0"/>
          </p:cNvCxnSpPr>
          <p:nvPr/>
        </p:nvCxnSpPr>
        <p:spPr>
          <a:xfrm rot="16200000" flipV="1">
            <a:off x="4324350" y="4286250"/>
            <a:ext cx="990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4102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29200" y="2362200"/>
            <a:ext cx="12954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000" dirty="0" smtClean="0"/>
              <a:t>SEND THE ALLOCATION LIST TO P.O FOR GENERATED E-MUSTER ROLL</a:t>
            </a:r>
            <a:endParaRPr lang="en-US" sz="1000" dirty="0"/>
          </a:p>
        </p:txBody>
      </p:sp>
      <p:cxnSp>
        <p:nvCxnSpPr>
          <p:cNvPr id="76" name="Straight Arrow Connector 75"/>
          <p:cNvCxnSpPr>
            <a:endCxn id="74" idx="1"/>
          </p:cNvCxnSpPr>
          <p:nvPr/>
        </p:nvCxnSpPr>
        <p:spPr>
          <a:xfrm rot="5400000" flipH="1" flipV="1">
            <a:off x="4825172" y="2767771"/>
            <a:ext cx="255656"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0"/>
            <a:endCxn id="5" idx="6"/>
          </p:cNvCxnSpPr>
          <p:nvPr/>
        </p:nvCxnSpPr>
        <p:spPr>
          <a:xfrm rot="16200000" flipV="1">
            <a:off x="5391150" y="2076450"/>
            <a:ext cx="4572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V="1">
            <a:off x="1104900" y="22479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7924800" y="36576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2000" y="3962400"/>
            <a:ext cx="2743200" cy="34470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en-US" sz="1200" dirty="0" smtClean="0"/>
              <a:t>REGISTRATION</a:t>
            </a:r>
          </a:p>
          <a:p>
            <a:pPr marL="342900" indent="-342900">
              <a:buFont typeface="+mj-lt"/>
              <a:buAutoNum type="arabicPeriod"/>
            </a:pPr>
            <a:r>
              <a:rPr lang="en-US" sz="1200" dirty="0" smtClean="0"/>
              <a:t>ENTER ACCOUNT INFORMATION OF JOB CARD SEEKER.</a:t>
            </a:r>
          </a:p>
          <a:p>
            <a:pPr marL="342900" indent="-342900">
              <a:buFont typeface="+mj-lt"/>
              <a:buAutoNum type="arabicPeriod"/>
            </a:pPr>
            <a:r>
              <a:rPr lang="en-US" sz="1200" dirty="0" smtClean="0"/>
              <a:t>DEMAND  FOR  WORK</a:t>
            </a:r>
          </a:p>
          <a:p>
            <a:pPr marL="342900" indent="-342900">
              <a:buFont typeface="+mj-lt"/>
              <a:buAutoNum type="arabicPeriod"/>
            </a:pPr>
            <a:r>
              <a:rPr lang="en-US" sz="1200" dirty="0" smtClean="0"/>
              <a:t>ALLOCATION OF WORK FOR ALL PIA</a:t>
            </a:r>
          </a:p>
          <a:p>
            <a:pPr marL="342900" indent="-342900">
              <a:buFont typeface="+mj-lt"/>
              <a:buAutoNum type="arabicPeriod"/>
            </a:pPr>
            <a:r>
              <a:rPr lang="en-US" sz="1200" dirty="0" smtClean="0"/>
              <a:t>FILL E-MUSTER ROLL WITHOUT PAYMENT</a:t>
            </a:r>
          </a:p>
          <a:p>
            <a:pPr marL="342900" indent="-342900">
              <a:buFont typeface="+mj-lt"/>
              <a:buAutoNum type="arabicPeriod"/>
            </a:pPr>
            <a:r>
              <a:rPr lang="en-US" sz="1200" dirty="0" smtClean="0"/>
              <a:t>WAGES LIST GENERATED</a:t>
            </a:r>
          </a:p>
          <a:p>
            <a:pPr marL="342900" indent="-342900">
              <a:buFont typeface="+mj-lt"/>
              <a:buAutoNum type="arabicPeriod"/>
            </a:pPr>
            <a:r>
              <a:rPr lang="en-US" sz="1200" dirty="0" smtClean="0"/>
              <a:t>PAYMENT THOUGH POST OFFICE &amp; Bank(CHEQUE or EFMS) </a:t>
            </a:r>
          </a:p>
          <a:p>
            <a:pPr marL="342900" indent="-342900">
              <a:buFont typeface="+mj-lt"/>
              <a:buAutoNum type="arabicPeriod"/>
            </a:pPr>
            <a:r>
              <a:rPr lang="en-US" sz="1200" dirty="0" smtClean="0"/>
              <a:t>IF  EFMS :</a:t>
            </a:r>
          </a:p>
          <a:p>
            <a:pPr marL="342900" indent="-342900"/>
            <a:endParaRPr lang="en-US" sz="1200" dirty="0" smtClean="0"/>
          </a:p>
          <a:p>
            <a:pPr marL="342900" indent="-342900">
              <a:buFont typeface="+mj-lt"/>
              <a:buAutoNum type="arabicPeriod"/>
            </a:pPr>
            <a:r>
              <a:rPr lang="en-US" sz="1200" dirty="0" smtClean="0"/>
              <a:t>GENERATED  FTO BY EXECUTIVE ASSISTANT</a:t>
            </a:r>
          </a:p>
          <a:p>
            <a:pPr marL="342900" indent="-342900">
              <a:buFont typeface="+mj-lt"/>
              <a:buAutoNum type="arabicPeriod"/>
            </a:pPr>
            <a:r>
              <a:rPr lang="en-US" sz="1200" dirty="0" smtClean="0"/>
              <a:t>APPROVED FTO BY PRODHAN</a:t>
            </a:r>
          </a:p>
          <a:p>
            <a:pPr marL="342900" indent="-342900">
              <a:buFont typeface="+mj-lt"/>
              <a:buAutoNum type="arabicPeriod"/>
            </a:pPr>
            <a:endParaRPr lang="en-US" sz="1200" dirty="0" smtClean="0"/>
          </a:p>
          <a:p>
            <a:pPr marL="342900" indent="-342900">
              <a:buFont typeface="+mj-lt"/>
              <a:buAutoNum type="arabicPeriod"/>
            </a:pPr>
            <a:endParaRPr lang="en-US" sz="1200" dirty="0" smtClean="0"/>
          </a:p>
          <a:p>
            <a:pPr marL="342900" indent="-342900">
              <a:buFont typeface="+mj-lt"/>
              <a:buAutoNum type="arabicPeriod"/>
            </a:pPr>
            <a:endParaRPr lang="en-US" sz="1400" dirty="0"/>
          </a:p>
        </p:txBody>
      </p:sp>
      <p:sp>
        <p:nvSpPr>
          <p:cNvPr id="54" name="TextBox 53"/>
          <p:cNvSpPr txBox="1"/>
          <p:nvPr/>
        </p:nvSpPr>
        <p:spPr>
          <a:xfrm>
            <a:off x="990600" y="228600"/>
            <a:ext cx="4419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                         DIAGRAM  OF MIS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
            <a:ext cx="32004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DEMAND  FOR WORK FROM  GRAM PANCHAYAT  LOGIN</a:t>
            </a:r>
            <a:endParaRPr lang="en-US" dirty="0"/>
          </a:p>
        </p:txBody>
      </p:sp>
      <p:cxnSp>
        <p:nvCxnSpPr>
          <p:cNvPr id="4" name="Straight Arrow Connector 3"/>
          <p:cNvCxnSpPr/>
          <p:nvPr/>
        </p:nvCxnSpPr>
        <p:spPr>
          <a:xfrm rot="5400000">
            <a:off x="2058194" y="1066006"/>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5400" y="1600200"/>
            <a:ext cx="327660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WORK ALLOCATION FROM GRAM PACHAYAT LOGIN FOR EVERY PIA</a:t>
            </a:r>
            <a:endParaRPr lang="en-US" dirty="0"/>
          </a:p>
        </p:txBody>
      </p:sp>
      <p:cxnSp>
        <p:nvCxnSpPr>
          <p:cNvPr id="13" name="Straight Arrow Connector 12"/>
          <p:cNvCxnSpPr/>
          <p:nvPr/>
        </p:nvCxnSpPr>
        <p:spPr>
          <a:xfrm rot="5400000">
            <a:off x="2096294" y="24757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5400" y="2971800"/>
            <a:ext cx="32004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GENERATED E-MUSTER ROLL FROM P.O MODULE</a:t>
            </a:r>
            <a:endParaRPr lang="en-US" dirty="0"/>
          </a:p>
        </p:txBody>
      </p:sp>
      <p:cxnSp>
        <p:nvCxnSpPr>
          <p:cNvPr id="18" name="Straight Arrow Connector 17"/>
          <p:cNvCxnSpPr/>
          <p:nvPr/>
        </p:nvCxnSpPr>
        <p:spPr>
          <a:xfrm rot="5400000">
            <a:off x="2210594" y="36568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76400" y="4191000"/>
            <a:ext cx="29718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 RETURN E-MUSTER ROLL  FROM WORK PLACE AT PIA</a:t>
            </a:r>
            <a:endParaRPr lang="en-US" dirty="0"/>
          </a:p>
        </p:txBody>
      </p:sp>
      <p:cxnSp>
        <p:nvCxnSpPr>
          <p:cNvPr id="21" name="Straight Arrow Connector 20"/>
          <p:cNvCxnSpPr/>
          <p:nvPr/>
        </p:nvCxnSpPr>
        <p:spPr>
          <a:xfrm rot="5400000">
            <a:off x="2286794" y="51808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638800"/>
            <a:ext cx="33528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FILL E-MUSTER ROLL WITHOUT  PAYMENT DATE</a:t>
            </a:r>
            <a:endParaRPr lang="en-US" dirty="0"/>
          </a:p>
        </p:txBody>
      </p:sp>
      <p:cxnSp>
        <p:nvCxnSpPr>
          <p:cNvPr id="24" name="Straight Arrow Connector 23"/>
          <p:cNvCxnSpPr>
            <a:stCxn id="22" idx="3"/>
          </p:cNvCxnSpPr>
          <p:nvPr/>
        </p:nvCxnSpPr>
        <p:spPr>
          <a:xfrm flipV="1">
            <a:off x="4800600" y="5943600"/>
            <a:ext cx="1676400" cy="18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77000" y="5715000"/>
            <a:ext cx="16764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GENERATED WAGES LIST</a:t>
            </a:r>
            <a:endParaRPr lang="en-US" dirty="0"/>
          </a:p>
        </p:txBody>
      </p:sp>
      <p:cxnSp>
        <p:nvCxnSpPr>
          <p:cNvPr id="27" name="Straight Arrow Connector 26"/>
          <p:cNvCxnSpPr/>
          <p:nvPr/>
        </p:nvCxnSpPr>
        <p:spPr>
          <a:xfrm rot="5400000" flipH="1" flipV="1">
            <a:off x="6514306" y="5295900"/>
            <a:ext cx="991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67400" y="3810000"/>
            <a:ext cx="1981200"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WAGES  PAYMENT    TO  WORKER  ACCOUNT  THROUGH  POST OFFIC E AND BANK</a:t>
            </a:r>
            <a:endParaRPr lang="en-US" dirty="0"/>
          </a:p>
        </p:txBody>
      </p:sp>
      <p:sp>
        <p:nvSpPr>
          <p:cNvPr id="34" name="TextBox 33"/>
          <p:cNvSpPr txBox="1"/>
          <p:nvPr/>
        </p:nvSpPr>
        <p:spPr>
          <a:xfrm>
            <a:off x="8001000" y="3429000"/>
            <a:ext cx="1143000" cy="57708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050" dirty="0" smtClean="0"/>
              <a:t>FREEZE ACCOUNT TO MEET EFMS</a:t>
            </a:r>
            <a:endParaRPr lang="en-US" sz="1050" dirty="0"/>
          </a:p>
        </p:txBody>
      </p:sp>
      <p:cxnSp>
        <p:nvCxnSpPr>
          <p:cNvPr id="36" name="Elbow Connector 35"/>
          <p:cNvCxnSpPr>
            <a:endCxn id="34" idx="1"/>
          </p:cNvCxnSpPr>
          <p:nvPr/>
        </p:nvCxnSpPr>
        <p:spPr>
          <a:xfrm flipV="1">
            <a:off x="7620000" y="3717541"/>
            <a:ext cx="381000" cy="9245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153400" y="4343400"/>
            <a:ext cx="990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CHEQUE</a:t>
            </a:r>
            <a:endParaRPr lang="en-US" dirty="0"/>
          </a:p>
        </p:txBody>
      </p:sp>
      <p:cxnSp>
        <p:nvCxnSpPr>
          <p:cNvPr id="45" name="Straight Arrow Connector 44"/>
          <p:cNvCxnSpPr>
            <a:endCxn id="43" idx="1"/>
          </p:cNvCxnSpPr>
          <p:nvPr/>
        </p:nvCxnSpPr>
        <p:spPr>
          <a:xfrm flipV="1">
            <a:off x="7848600" y="4528066"/>
            <a:ext cx="3048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1066800" y="1828800"/>
            <a:ext cx="70104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t> E-MUSTER ROLL AND MEASUREMENT BOOK ENTRY </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PRE-REQUISITE FOR E-MUSTER ROLL</a:t>
            </a:r>
            <a:endParaRPr kumimoji="0" lang="en-US" sz="32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endParaRPr>
          </a:p>
        </p:txBody>
      </p:sp>
      <p:sp>
        <p:nvSpPr>
          <p:cNvPr id="3" name="Content Placeholder 2"/>
          <p:cNvSpPr txBox="1">
            <a:spLocks/>
          </p:cNvSpPr>
          <p:nvPr/>
        </p:nvSpPr>
        <p:spPr>
          <a:xfrm>
            <a:off x="457200" y="1219200"/>
            <a:ext cx="8458200" cy="40386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2400"/>
              </a:spcAft>
              <a:buClrTx/>
              <a:buSzTx/>
              <a:buFont typeface="Arial" pitchFamily="34" charset="0"/>
              <a:buChar char="•"/>
              <a:tabLst/>
              <a:defRPr/>
            </a:pPr>
            <a:r>
              <a:rPr kumimoji="0" lang="en-US" sz="28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E-Muster roll can be generated one month in advance. (Muster roll from date should not be more than 31 days from the current Date.)</a:t>
            </a:r>
          </a:p>
          <a:p>
            <a:pPr marL="342900" marR="0" lvl="0" indent="-342900" algn="just" defTabSz="914400" rtl="0" eaLnBrk="1" fontAlgn="auto" latinLnBrk="0" hangingPunct="1">
              <a:lnSpc>
                <a:spcPct val="100000"/>
              </a:lnSpc>
              <a:spcBef>
                <a:spcPct val="20000"/>
              </a:spcBef>
              <a:spcAft>
                <a:spcPts val="2400"/>
              </a:spcAft>
              <a:buClrTx/>
              <a:buSzTx/>
              <a:buFont typeface="Arial" pitchFamily="34" charset="0"/>
              <a:buChar char="•"/>
              <a:tabLst/>
              <a:defRPr/>
            </a:pPr>
            <a:r>
              <a:rPr kumimoji="0" lang="en-US" sz="28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Worker should be allocated to the work for the e-Muster roll period.</a:t>
            </a:r>
          </a:p>
          <a:p>
            <a:pPr marL="342900" marR="0" lvl="0" indent="-342900" algn="just" defTabSz="914400" rtl="0" eaLnBrk="1" fontAlgn="auto" latinLnBrk="0" hangingPunct="1">
              <a:lnSpc>
                <a:spcPct val="100000"/>
              </a:lnSpc>
              <a:spcBef>
                <a:spcPct val="20000"/>
              </a:spcBef>
              <a:spcAft>
                <a:spcPts val="2400"/>
              </a:spcAft>
              <a:buClrTx/>
              <a:buSzTx/>
              <a:buFont typeface="Arial" pitchFamily="34" charset="0"/>
              <a:buChar char="•"/>
              <a:tabLst/>
              <a:defRPr/>
            </a:pPr>
            <a:r>
              <a:rPr kumimoji="0" lang="en-US" sz="28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e-Muster period should not be greater then 16 days.</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304800"/>
            <a:ext cx="9144000" cy="6553200"/>
          </a:xfrm>
          <a:prstGeom prst="rect">
            <a:avLst/>
          </a:prstGeom>
          <a:noFill/>
          <a:ln w="9525">
            <a:noFill/>
            <a:miter lim="800000"/>
            <a:headEnd/>
            <a:tailEnd/>
          </a:ln>
          <a:effectLst/>
        </p:spPr>
      </p:pic>
      <p:sp>
        <p:nvSpPr>
          <p:cNvPr id="3" name="TextBox 2"/>
          <p:cNvSpPr txBox="1"/>
          <p:nvPr/>
        </p:nvSpPr>
        <p:spPr>
          <a:xfrm>
            <a:off x="1447800" y="0"/>
            <a:ext cx="5105400" cy="369332"/>
          </a:xfrm>
          <a:prstGeom prst="rect">
            <a:avLst/>
          </a:prstGeom>
          <a:noFill/>
        </p:spPr>
        <p:txBody>
          <a:bodyPr wrap="square" rtlCol="0">
            <a:spAutoFit/>
          </a:bodyPr>
          <a:lstStyle/>
          <a:p>
            <a:r>
              <a:rPr lang="en-US" dirty="0" smtClean="0"/>
              <a:t>                                     PRINT : E-MUSTER ROLL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73914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2800" b="1" dirty="0" smtClean="0">
                <a:solidFill>
                  <a:srgbClr val="002060"/>
                </a:solidFill>
                <a:latin typeface="Times New Roman" pitchFamily="18" charset="0"/>
                <a:cs typeface="Times New Roman" pitchFamily="18" charset="0"/>
              </a:rPr>
              <a:t>FILLED E-MUSTER ROLL</a:t>
            </a:r>
            <a:endParaRPr lang="en-US" sz="2800" b="1" dirty="0">
              <a:solidFill>
                <a:srgbClr val="002060"/>
              </a:solidFill>
              <a:latin typeface="Times New Roman" pitchFamily="18" charset="0"/>
              <a:cs typeface="Times New Roman" pitchFamily="18" charset="0"/>
            </a:endParaRPr>
          </a:p>
        </p:txBody>
      </p:sp>
      <p:sp>
        <p:nvSpPr>
          <p:cNvPr id="3" name="Content Placeholder 2"/>
          <p:cNvSpPr txBox="1">
            <a:spLocks/>
          </p:cNvSpPr>
          <p:nvPr/>
        </p:nvSpPr>
        <p:spPr>
          <a:xfrm>
            <a:off x="457200" y="1600200"/>
            <a:ext cx="8382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p>
            <a:pPr marL="342900" marR="0" lvl="0" indent="-342900" algn="just" defTabSz="914400" rtl="0" eaLnBrk="1" fontAlgn="auto" latinLnBrk="0" hangingPunct="1">
              <a:lnSpc>
                <a:spcPct val="100000"/>
              </a:lnSpc>
              <a:spcBef>
                <a:spcPct val="20000"/>
              </a:spcBef>
              <a:spcAft>
                <a:spcPts val="240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Generated E-</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Mustroll</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en-US" sz="2800" b="1" dirty="0" smtClean="0">
                <a:solidFill>
                  <a:schemeClr val="tx1"/>
                </a:solidFill>
                <a:latin typeface="Times New Roman" pitchFamily="18" charset="0"/>
                <a:cs typeface="Times New Roman" pitchFamily="18" charset="0"/>
              </a:rPr>
              <a:t>where</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To date is less than the current date can be filled.</a:t>
            </a:r>
            <a:endParaRPr kumimoji="0" lang="en-IN"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685805" y="10"/>
            <a:ext cx="7400925" cy="830997"/>
          </a:xfrm>
          <a:prstGeom prst="rect">
            <a:avLst/>
          </a:prstGeom>
        </p:spPr>
        <p:txBody>
          <a:bodyPr rIns="45720" anchor="ctr">
            <a:normAutofit fontScale="70000" lnSpcReduction="20000"/>
            <a:scene3d>
              <a:camera prst="orthographicFront"/>
              <a:lightRig rig="threePt" dir="t">
                <a:rot lat="0" lon="0" rev="4800000"/>
              </a:lightRig>
            </a:scene3d>
            <a:sp3d prstMaterial="matte">
              <a:bevelT w="50800" h="10160"/>
            </a:sp3d>
          </a:bodyPr>
          <a:lstStyle/>
          <a:p>
            <a:pPr algn="ctr" fontAlgn="auto">
              <a:spcBef>
                <a:spcPts val="0"/>
              </a:spcBef>
              <a:spcAft>
                <a:spcPts val="0"/>
              </a:spcAft>
              <a:defRPr/>
            </a:pPr>
            <a:r>
              <a:rPr lang="en-US" sz="4800" b="1" u="sng" dirty="0">
                <a:solidFill>
                  <a:srgbClr val="002060"/>
                </a:solidFill>
                <a:latin typeface="Times New Roman" pitchFamily="18" charset="0"/>
                <a:ea typeface="+mj-ea"/>
                <a:cs typeface="Times New Roman" pitchFamily="18" charset="0"/>
              </a:rPr>
              <a:t>ENTRY OF MEASUREMENT BOOK</a:t>
            </a:r>
          </a:p>
        </p:txBody>
      </p:sp>
      <p:pic>
        <p:nvPicPr>
          <p:cNvPr id="3" name="Picture 1"/>
          <p:cNvPicPr>
            <a:picLocks noChangeAspect="1" noChangeArrowheads="1"/>
          </p:cNvPicPr>
          <p:nvPr/>
        </p:nvPicPr>
        <p:blipFill>
          <a:blip r:embed="rId2"/>
          <a:srcRect/>
          <a:stretch>
            <a:fillRect/>
          </a:stretch>
        </p:blipFill>
        <p:spPr bwMode="auto">
          <a:xfrm>
            <a:off x="76200" y="838200"/>
            <a:ext cx="8940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FF33">
            <a:alpha val="0"/>
          </a:srgbClr>
        </a:solidFill>
        <a:effectLst/>
      </p:bgPr>
    </p:bg>
    <p:spTree>
      <p:nvGrpSpPr>
        <p:cNvPr id="1" name=""/>
        <p:cNvGrpSpPr/>
        <p:nvPr/>
      </p:nvGrpSpPr>
      <p:grpSpPr>
        <a:xfrm>
          <a:off x="0" y="0"/>
          <a:ext cx="0" cy="0"/>
          <a:chOff x="0" y="0"/>
          <a:chExt cx="0" cy="0"/>
        </a:xfrm>
      </p:grpSpPr>
      <p:sp>
        <p:nvSpPr>
          <p:cNvPr id="2" name="TextBox 1"/>
          <p:cNvSpPr txBox="1"/>
          <p:nvPr/>
        </p:nvSpPr>
        <p:spPr>
          <a:xfrm>
            <a:off x="990600" y="1143000"/>
            <a:ext cx="75438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5400" b="1" dirty="0" smtClean="0"/>
              <a:t>GENERATED WAGES    LIST FOR PAYMENT</a:t>
            </a:r>
            <a:endParaRPr lang="en-US" sz="5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 y="381001"/>
            <a:ext cx="9144000" cy="6705600"/>
          </a:xfrm>
          <a:prstGeom prst="rect">
            <a:avLst/>
          </a:prstGeom>
          <a:noFill/>
          <a:ln w="9525">
            <a:noFill/>
            <a:miter lim="800000"/>
            <a:headEnd/>
            <a:tailEnd/>
          </a:ln>
          <a:effectLst/>
        </p:spPr>
      </p:pic>
      <p:sp>
        <p:nvSpPr>
          <p:cNvPr id="3" name="TextBox 2"/>
          <p:cNvSpPr txBox="1"/>
          <p:nvPr/>
        </p:nvSpPr>
        <p:spPr>
          <a:xfrm>
            <a:off x="228600" y="0"/>
            <a:ext cx="8458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                                            Generated wage list for  payment </a:t>
            </a:r>
            <a:r>
              <a:rPr lang="en-US" dirty="0" smtClean="0">
                <a:solidFill>
                  <a:srgbClr val="FF0000"/>
                </a:solidFill>
              </a:rPr>
              <a:t> link  </a:t>
            </a:r>
            <a:endParaRPr lang="en-US" dirty="0">
              <a:solidFill>
                <a:srgbClr val="FF0000"/>
              </a:solidFill>
            </a:endParaRPr>
          </a:p>
        </p:txBody>
      </p:sp>
      <p:sp>
        <p:nvSpPr>
          <p:cNvPr id="4" name="Left Brace 3"/>
          <p:cNvSpPr/>
          <p:nvPr/>
        </p:nvSpPr>
        <p:spPr>
          <a:xfrm>
            <a:off x="5334000" y="3352800"/>
            <a:ext cx="228600" cy="7620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smtClean="0"/>
              <a:t>                                                 WAGES LIST GENERATED PROCEDURE</a:t>
            </a:r>
            <a:endParaRPr lang="en-US" dirty="0"/>
          </a:p>
        </p:txBody>
      </p:sp>
      <p:sp>
        <p:nvSpPr>
          <p:cNvPr id="3" name="Rectangle 2"/>
          <p:cNvSpPr/>
          <p:nvPr/>
        </p:nvSpPr>
        <p:spPr>
          <a:xfrm>
            <a:off x="0" y="381000"/>
            <a:ext cx="914400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en-US" dirty="0" smtClean="0"/>
          </a:p>
          <a:p>
            <a:r>
              <a:rPr lang="en-US" dirty="0" smtClean="0"/>
              <a:t> </a:t>
            </a:r>
          </a:p>
          <a:p>
            <a:pPr marL="342900" indent="-342900">
              <a:buAutoNum type="alphaUcPeriod"/>
            </a:pPr>
            <a:r>
              <a:rPr lang="en-US" dirty="0" smtClean="0"/>
              <a:t>Muster roll without payment date can participate in generation of wage list </a:t>
            </a:r>
          </a:p>
          <a:p>
            <a:pPr marL="342900" indent="-342900">
              <a:buAutoNum type="alphaUcPeriod"/>
            </a:pPr>
            <a:r>
              <a:rPr lang="en-US" dirty="0" smtClean="0"/>
              <a:t> Generate the wage list </a:t>
            </a:r>
          </a:p>
          <a:p>
            <a:r>
              <a:rPr lang="en-US" dirty="0" smtClean="0"/>
              <a:t>C. Separate Wage list will be generated for </a:t>
            </a:r>
          </a:p>
          <a:p>
            <a:r>
              <a:rPr lang="en-US" dirty="0" smtClean="0"/>
              <a:t>                   </a:t>
            </a:r>
            <a:r>
              <a:rPr lang="en-US" dirty="0" err="1" smtClean="0"/>
              <a:t>i</a:t>
            </a:r>
            <a:r>
              <a:rPr lang="en-US" dirty="0" smtClean="0"/>
              <a:t>. One for each bank branch </a:t>
            </a:r>
          </a:p>
          <a:p>
            <a:r>
              <a:rPr lang="en-US" dirty="0" smtClean="0"/>
              <a:t>                   ii. One for each sub post office </a:t>
            </a:r>
          </a:p>
        </p:txBody>
      </p:sp>
      <p:pic>
        <p:nvPicPr>
          <p:cNvPr id="4" name="Picture 2"/>
          <p:cNvPicPr>
            <a:picLocks noChangeAspect="1" noChangeArrowheads="1"/>
          </p:cNvPicPr>
          <p:nvPr/>
        </p:nvPicPr>
        <p:blipFill>
          <a:blip r:embed="rId2" cstate="print"/>
          <a:srcRect/>
          <a:stretch>
            <a:fillRect/>
          </a:stretch>
        </p:blipFill>
        <p:spPr bwMode="auto">
          <a:xfrm>
            <a:off x="0" y="2438401"/>
            <a:ext cx="9144000" cy="4419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1524000" y="2362200"/>
            <a:ext cx="6781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ACCOUNT  INFORMATION OF JOB CARD HOLDER</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0" y="1504950"/>
            <a:ext cx="9144000" cy="2305050"/>
          </a:xfrm>
        </p:spPr>
        <p:txBody>
          <a:bodyPr/>
          <a:lstStyle/>
          <a:p>
            <a:pPr eaLnBrk="1" hangingPunct="1"/>
            <a:r>
              <a:rPr lang="en-US" sz="9400" b="1" smtClean="0"/>
              <a:t>e-FMS</a:t>
            </a:r>
            <a:r>
              <a:rPr lang="en-US" sz="9400" smtClean="0">
                <a:solidFill>
                  <a:srgbClr val="C00000"/>
                </a:solidFill>
              </a:rPr>
              <a:t/>
            </a:r>
            <a:br>
              <a:rPr lang="en-US" sz="9400" smtClean="0">
                <a:solidFill>
                  <a:srgbClr val="C00000"/>
                </a:solidFill>
              </a:rPr>
            </a:br>
            <a:r>
              <a:rPr lang="en-US" sz="3900" smtClean="0">
                <a:solidFill>
                  <a:srgbClr val="C00000"/>
                </a:solidFill>
              </a:rPr>
              <a:t>(Electronic Fund Management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10058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152400"/>
            <a:ext cx="9982199"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676400"/>
          <a:ext cx="7315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85800" y="2743200"/>
          <a:ext cx="7620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rtlCol="0">
            <a:normAutofit fontScale="90000"/>
          </a:bodyPr>
          <a:lstStyle/>
          <a:p>
            <a:pPr eaLnBrk="1" fontAlgn="auto" hangingPunct="1">
              <a:spcAft>
                <a:spcPts val="0"/>
              </a:spcAft>
              <a:defRPr/>
            </a:pPr>
            <a:r>
              <a:rPr lang="en-US" b="1" dirty="0" smtClean="0">
                <a:solidFill>
                  <a:srgbClr val="002060"/>
                </a:solidFill>
                <a:latin typeface="Arial" pitchFamily="34" charset="0"/>
                <a:cs typeface="Arial" pitchFamily="34" charset="0"/>
              </a:rPr>
              <a:t>Installation of  Digital Signature</a:t>
            </a:r>
            <a:r>
              <a:rPr lang="en-US" b="1" u="sng" dirty="0" smtClean="0">
                <a:solidFill>
                  <a:srgbClr val="002060"/>
                </a:solidFill>
                <a:latin typeface="Arial" pitchFamily="34" charset="0"/>
                <a:cs typeface="Arial" pitchFamily="34" charset="0"/>
              </a:rPr>
              <a:t> </a:t>
            </a:r>
            <a:endParaRPr lang="en-US" b="1" u="sng" dirty="0">
              <a:solidFill>
                <a:srgbClr val="002060"/>
              </a:solidFill>
              <a:latin typeface="Arial" pitchFamily="34" charset="0"/>
              <a:cs typeface="Arial" pitchFamily="34" charset="0"/>
            </a:endParaRPr>
          </a:p>
        </p:txBody>
      </p:sp>
      <p:sp>
        <p:nvSpPr>
          <p:cNvPr id="56323" name="Content Placeholder 2"/>
          <p:cNvSpPr>
            <a:spLocks noGrp="1"/>
          </p:cNvSpPr>
          <p:nvPr>
            <p:ph sz="quarter" idx="1"/>
          </p:nvPr>
        </p:nvSpPr>
        <p:spPr>
          <a:xfrm>
            <a:off x="457200" y="1066800"/>
            <a:ext cx="8458200" cy="5638800"/>
          </a:xfrm>
        </p:spPr>
        <p:txBody>
          <a:bodyPr>
            <a:normAutofit fontScale="85000" lnSpcReduction="10000"/>
          </a:bodyPr>
          <a:lstStyle/>
          <a:p>
            <a:pPr algn="just" eaLnBrk="1" hangingPunct="1">
              <a:spcBef>
                <a:spcPts val="1200"/>
              </a:spcBef>
            </a:pPr>
            <a:r>
              <a:rPr lang="en-US" sz="2400" b="1" dirty="0" smtClean="0">
                <a:latin typeface="Arial" charset="0"/>
                <a:cs typeface="Arial" charset="0"/>
              </a:rPr>
              <a:t>Visit the  site  https://nicca.nic.in  </a:t>
            </a:r>
          </a:p>
          <a:p>
            <a:pPr algn="just" eaLnBrk="1" hangingPunct="1">
              <a:spcBef>
                <a:spcPts val="1200"/>
              </a:spcBef>
            </a:pPr>
            <a:r>
              <a:rPr lang="en-US" sz="2400" b="1" dirty="0" smtClean="0">
                <a:latin typeface="Arial" charset="0"/>
                <a:cs typeface="Arial" charset="0"/>
              </a:rPr>
              <a:t>Click the Option “ Download  Smart Card /USB e-Token Driver” </a:t>
            </a:r>
          </a:p>
          <a:p>
            <a:pPr algn="just" eaLnBrk="1" hangingPunct="1">
              <a:spcBef>
                <a:spcPts val="1200"/>
              </a:spcBef>
            </a:pPr>
            <a:r>
              <a:rPr lang="en-US" sz="2400" b="1" dirty="0" smtClean="0">
                <a:latin typeface="Arial" charset="0"/>
                <a:cs typeface="Arial" charset="0"/>
              </a:rPr>
              <a:t>Download  Star Key/ G&amp;D </a:t>
            </a:r>
            <a:r>
              <a:rPr lang="en-US" sz="2400" b="1" dirty="0" err="1" smtClean="0">
                <a:latin typeface="Arial" charset="0"/>
                <a:cs typeface="Arial" charset="0"/>
              </a:rPr>
              <a:t>Safesign</a:t>
            </a:r>
            <a:r>
              <a:rPr lang="en-US" sz="2400" b="1" dirty="0" smtClean="0">
                <a:latin typeface="Arial" charset="0"/>
                <a:cs typeface="Arial" charset="0"/>
              </a:rPr>
              <a:t> Identity-Client (Zip Format)</a:t>
            </a:r>
          </a:p>
          <a:p>
            <a:pPr algn="just" eaLnBrk="1" hangingPunct="1">
              <a:spcBef>
                <a:spcPts val="1200"/>
              </a:spcBef>
            </a:pPr>
            <a:r>
              <a:rPr lang="en-US" sz="2400" b="1" dirty="0" smtClean="0">
                <a:latin typeface="Arial" charset="0"/>
                <a:cs typeface="Arial" charset="0"/>
              </a:rPr>
              <a:t>Extract the Zip file and  then  in the Star Key folder contains 2 files.</a:t>
            </a:r>
          </a:p>
          <a:p>
            <a:pPr lvl="1" indent="-273050" algn="just" eaLnBrk="1" hangingPunct="1">
              <a:spcBef>
                <a:spcPts val="1200"/>
              </a:spcBef>
              <a:buFont typeface="Wingdings" pitchFamily="2" charset="2"/>
              <a:buChar char="Ø"/>
            </a:pPr>
            <a:r>
              <a:rPr lang="en-US" sz="2400" b="1" dirty="0" smtClean="0">
                <a:latin typeface="Arial" charset="0"/>
                <a:cs typeface="Arial" charset="0"/>
              </a:rPr>
              <a:t>SafeSign-Identity_Client-3.0.00-32-ADMIN-Full.exe(For 32 bit Machine)</a:t>
            </a:r>
          </a:p>
          <a:p>
            <a:pPr lvl="1" indent="-273050" algn="just" eaLnBrk="1" hangingPunct="1">
              <a:spcBef>
                <a:spcPts val="1200"/>
              </a:spcBef>
              <a:buFont typeface="Wingdings" pitchFamily="2" charset="2"/>
              <a:buChar char="Ø"/>
            </a:pPr>
            <a:r>
              <a:rPr lang="en-US" sz="2400" b="1" dirty="0" smtClean="0">
                <a:latin typeface="Arial" charset="0"/>
                <a:cs typeface="Arial" charset="0"/>
              </a:rPr>
              <a:t>SafeSign-Identity_Client-3.0.00-64-ADMIN-Full.exe(For 64 bit Machine)</a:t>
            </a:r>
          </a:p>
          <a:p>
            <a:pPr lvl="1" indent="-273050">
              <a:spcBef>
                <a:spcPts val="1200"/>
              </a:spcBef>
              <a:buFont typeface="Wingdings" pitchFamily="2" charset="2"/>
              <a:buChar char="Ø"/>
            </a:pPr>
            <a:r>
              <a:rPr lang="en-US" sz="2400" b="1" dirty="0" smtClean="0"/>
              <a:t>Check whether your machine is 32 bit or 64 bit by right click the “my computer “ on desktop and then select property-&gt;general. If nothing is written then it is 32 bit otherwise system will tell 32 bit or 64 bit</a:t>
            </a:r>
            <a:endParaRPr lang="en-US" sz="2400" b="1" dirty="0" smtClean="0">
              <a:latin typeface="Arial" charset="0"/>
              <a:cs typeface="Arial" charset="0"/>
            </a:endParaRPr>
          </a:p>
          <a:p>
            <a:pPr algn="just" eaLnBrk="1" hangingPunct="1">
              <a:spcBef>
                <a:spcPts val="1200"/>
              </a:spcBef>
            </a:pPr>
            <a:r>
              <a:rPr lang="en-US" sz="2400" b="1" dirty="0" smtClean="0">
                <a:latin typeface="Arial" charset="0"/>
                <a:cs typeface="Arial" charset="0"/>
              </a:rPr>
              <a:t>Now attach the DSC token  in USB port of the computer.</a:t>
            </a:r>
          </a:p>
          <a:p>
            <a:pPr algn="just" eaLnBrk="1" hangingPunct="1">
              <a:spcBef>
                <a:spcPts val="1200"/>
              </a:spcBef>
              <a:buNone/>
            </a:pPr>
            <a:endParaRPr lang="en-US" sz="2400" b="1" dirty="0" smtClean="0">
              <a:latin typeface="Arial" charset="0"/>
              <a:cs typeface="Arial" charset="0"/>
            </a:endParaRPr>
          </a:p>
          <a:p>
            <a:pPr algn="just" eaLnBrk="1" hangingPunct="1">
              <a:spcBef>
                <a:spcPts val="1200"/>
              </a:spcBef>
            </a:pPr>
            <a:r>
              <a:rPr lang="en-US" sz="2400" b="1" dirty="0" smtClean="0">
                <a:latin typeface="Arial" charset="0"/>
                <a:cs typeface="Arial" charset="0"/>
              </a:rPr>
              <a:t>Also  JRE JAVA Software installation. </a:t>
            </a:r>
          </a:p>
          <a:p>
            <a:pPr algn="just" eaLnBrk="1" hangingPunct="1">
              <a:spcBef>
                <a:spcPts val="1200"/>
              </a:spcBef>
            </a:pPr>
            <a:endParaRPr lang="en-US" sz="24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1534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                      ENROLLMENT PROCESS FOR DIGITAL SIGNATURES</a:t>
            </a:r>
            <a:endParaRPr lang="en-US" dirty="0"/>
          </a:p>
        </p:txBody>
      </p:sp>
      <p:sp>
        <p:nvSpPr>
          <p:cNvPr id="3" name="TextBox 2"/>
          <p:cNvSpPr txBox="1"/>
          <p:nvPr/>
        </p:nvSpPr>
        <p:spPr>
          <a:xfrm>
            <a:off x="914400" y="1143000"/>
            <a:ext cx="7696200"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sz="2800" dirty="0" smtClean="0"/>
              <a:t> OPEN THE BROWSER AND GO TO </a:t>
            </a:r>
            <a:r>
              <a:rPr lang="en-US" sz="2800" dirty="0" smtClean="0">
                <a:hlinkClick r:id="rId2"/>
              </a:rPr>
              <a:t>https://nicca.nic.in</a:t>
            </a:r>
            <a:endParaRPr lang="en-US" sz="2800" dirty="0" smtClean="0"/>
          </a:p>
          <a:p>
            <a:pPr>
              <a:buFont typeface="Arial" pitchFamily="34" charset="0"/>
              <a:buChar char="•"/>
            </a:pPr>
            <a:r>
              <a:rPr lang="en-US" sz="2800" dirty="0" smtClean="0"/>
              <a:t>SELECT “Member Login” from the Login option</a:t>
            </a:r>
          </a:p>
          <a:p>
            <a:pPr>
              <a:buFont typeface="Arial" pitchFamily="34" charset="0"/>
              <a:buChar char="•"/>
            </a:pPr>
            <a:r>
              <a:rPr lang="en-US" sz="2800" dirty="0" smtClean="0"/>
              <a:t>Enter the “user-id” and “password”. User-id is the DSC number given at the right bottom of the card “  G2_WB_xxxxxx” . The user-id and password are same for the first time.</a:t>
            </a:r>
          </a:p>
          <a:p>
            <a:pPr>
              <a:buFont typeface="Arial" pitchFamily="34" charset="0"/>
              <a:buChar char="•"/>
            </a:pPr>
            <a:r>
              <a:rPr lang="en-US" sz="2800" dirty="0" smtClean="0"/>
              <a:t> Click Enroll OR Step-1 for generating your Digital Certificate key pairs. ( An electronic form  will be displayed that has to be filled as mentioned below and submitted to NICCA)</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533400"/>
            <a:ext cx="9144000" cy="6324600"/>
          </a:xfrm>
          <a:prstGeom prst="rect">
            <a:avLst/>
          </a:prstGeom>
          <a:noFill/>
          <a:ln w="9525">
            <a:noFill/>
            <a:miter lim="800000"/>
            <a:headEnd/>
            <a:tailEnd/>
          </a:ln>
          <a:effectLst/>
        </p:spPr>
      </p:pic>
      <p:sp>
        <p:nvSpPr>
          <p:cNvPr id="3" name="TextBox 2"/>
          <p:cNvSpPr txBox="1"/>
          <p:nvPr/>
        </p:nvSpPr>
        <p:spPr>
          <a:xfrm>
            <a:off x="228600" y="0"/>
            <a:ext cx="8915400" cy="38100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CHANGE A/C FROM POST-OFFICE  TO COMMERCIAL BANK AND CO-OPERATIVE BANK</a:t>
            </a:r>
            <a:endParaRPr lang="en-US" dirty="0"/>
          </a:p>
        </p:txBody>
      </p:sp>
      <p:sp>
        <p:nvSpPr>
          <p:cNvPr id="4" name="Left Brace 3"/>
          <p:cNvSpPr/>
          <p:nvPr/>
        </p:nvSpPr>
        <p:spPr>
          <a:xfrm>
            <a:off x="1676400" y="3657600"/>
            <a:ext cx="304800" cy="533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838200"/>
          </a:xfrm>
        </p:spPr>
        <p:txBody>
          <a:bodyPr>
            <a:normAutofit fontScale="92500" lnSpcReduction="20000"/>
          </a:bodyPr>
          <a:lstStyle/>
          <a:p>
            <a:r>
              <a:rPr lang="en-US" dirty="0" smtClean="0"/>
              <a:t>The Enrollment procedure requires you to go through the 4 steps outlined below.</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 y="1257300"/>
            <a:ext cx="90678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914400"/>
            <a:ext cx="9144000" cy="6096000"/>
          </a:xfrm>
          <a:prstGeom prst="rect">
            <a:avLst/>
          </a:prstGeom>
          <a:noFill/>
          <a:ln w="9525">
            <a:noFill/>
            <a:miter lim="800000"/>
            <a:headEnd/>
            <a:tailEnd/>
          </a:ln>
        </p:spPr>
      </p:pic>
      <p:sp>
        <p:nvSpPr>
          <p:cNvPr id="5" name="Content Placeholder 2"/>
          <p:cNvSpPr txBox="1">
            <a:spLocks/>
          </p:cNvSpPr>
          <p:nvPr/>
        </p:nvSpPr>
        <p:spPr>
          <a:xfrm>
            <a:off x="0" y="152400"/>
            <a:ext cx="9144000" cy="838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First click the Enroll</a:t>
            </a:r>
            <a:r>
              <a:rPr kumimoji="0" lang="en-US" sz="2600" b="0" i="0" u="none" strike="noStrike" kern="1200" cap="none" spc="0" normalizeH="0" noProof="0" dirty="0" smtClean="0">
                <a:ln>
                  <a:noFill/>
                </a:ln>
                <a:solidFill>
                  <a:schemeClr val="tx1"/>
                </a:solidFill>
                <a:effectLst/>
                <a:uLnTx/>
                <a:uFillTx/>
                <a:latin typeface="+mn-lt"/>
                <a:ea typeface="+mn-ea"/>
                <a:cs typeface="+mn-cs"/>
              </a:rPr>
              <a:t> link. Fill up all details as per DSC Request Form.</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sz="3200" dirty="0" smtClean="0"/>
              <a:t>After enrollment the view status in request type will be shown as pending.</a:t>
            </a:r>
            <a:endParaRPr lang="en-US" sz="3200"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1009650"/>
            <a:ext cx="9144000" cy="607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86800" cy="6248400"/>
          </a:xfrm>
        </p:spPr>
        <p:style>
          <a:lnRef idx="1">
            <a:schemeClr val="dk1"/>
          </a:lnRef>
          <a:fillRef idx="2">
            <a:schemeClr val="dk1"/>
          </a:fillRef>
          <a:effectRef idx="1">
            <a:schemeClr val="dk1"/>
          </a:effectRef>
          <a:fontRef idx="minor">
            <a:schemeClr val="dk1"/>
          </a:fontRef>
        </p:style>
        <p:txBody>
          <a:bodyPr>
            <a:normAutofit fontScale="92500"/>
          </a:bodyPr>
          <a:lstStyle/>
          <a:p>
            <a:r>
              <a:rPr lang="en-US" dirty="0" smtClean="0"/>
              <a:t>Hopefully next day the authentication pin number will send by NICDRD to the User’s mail-id.</a:t>
            </a:r>
          </a:p>
          <a:p>
            <a:pPr>
              <a:buNone/>
            </a:pPr>
            <a:endParaRPr lang="en-US" dirty="0" smtClean="0"/>
          </a:p>
          <a:p>
            <a:r>
              <a:rPr lang="en-US" dirty="0" smtClean="0"/>
              <a:t>After that install the signing certificate into the USB e-token by providing the authentication PIN number.</a:t>
            </a:r>
          </a:p>
          <a:p>
            <a:pPr>
              <a:buNone/>
            </a:pPr>
            <a:endParaRPr lang="en-US" dirty="0" smtClean="0"/>
          </a:p>
          <a:p>
            <a:pPr>
              <a:buNone/>
            </a:pPr>
            <a:endParaRPr lang="en-US" dirty="0" smtClean="0"/>
          </a:p>
          <a:p>
            <a:r>
              <a:rPr lang="en-US" dirty="0" smtClean="0"/>
              <a:t>Download the Encryption Certificate from “</a:t>
            </a:r>
            <a:r>
              <a:rPr lang="en-US" dirty="0" err="1" smtClean="0"/>
              <a:t>nicca</a:t>
            </a:r>
            <a:r>
              <a:rPr lang="en-US" dirty="0" smtClean="0"/>
              <a:t>“ website and preserve it into the machine for future reference. All the certificates should installed into the DSC e-token.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rtlCol="0">
            <a:normAutofit fontScale="90000"/>
          </a:bodyPr>
          <a:lstStyle/>
          <a:p>
            <a:pPr eaLnBrk="1" fontAlgn="auto" hangingPunct="1">
              <a:spcAft>
                <a:spcPts val="0"/>
              </a:spcAft>
              <a:defRPr/>
            </a:pPr>
            <a:r>
              <a:rPr lang="en-US" b="1" dirty="0" smtClean="0">
                <a:solidFill>
                  <a:srgbClr val="002060"/>
                </a:solidFill>
                <a:latin typeface="Arial" pitchFamily="34" charset="0"/>
                <a:cs typeface="Arial" pitchFamily="34" charset="0"/>
              </a:rPr>
              <a:t>Installation of  Digital Signature</a:t>
            </a:r>
            <a:r>
              <a:rPr lang="en-US" b="1" u="sng" dirty="0" smtClean="0">
                <a:solidFill>
                  <a:srgbClr val="002060"/>
                </a:solidFill>
                <a:latin typeface="Arial" pitchFamily="34" charset="0"/>
                <a:cs typeface="Arial" pitchFamily="34" charset="0"/>
              </a:rPr>
              <a:t> </a:t>
            </a:r>
            <a:endParaRPr lang="en-US" b="1" u="sng" dirty="0">
              <a:solidFill>
                <a:srgbClr val="002060"/>
              </a:solidFill>
              <a:latin typeface="Arial" pitchFamily="34" charset="0"/>
              <a:cs typeface="Arial" pitchFamily="34" charset="0"/>
            </a:endParaRPr>
          </a:p>
        </p:txBody>
      </p:sp>
      <p:sp>
        <p:nvSpPr>
          <p:cNvPr id="57347" name="Content Placeholder 2"/>
          <p:cNvSpPr>
            <a:spLocks noGrp="1"/>
          </p:cNvSpPr>
          <p:nvPr>
            <p:ph sz="quarter" idx="1"/>
          </p:nvPr>
        </p:nvSpPr>
        <p:spPr>
          <a:xfrm>
            <a:off x="457200" y="1219200"/>
            <a:ext cx="8305800" cy="4953000"/>
          </a:xfrm>
        </p:spPr>
        <p:txBody>
          <a:bodyPr>
            <a:normAutofit lnSpcReduction="10000"/>
          </a:bodyPr>
          <a:lstStyle/>
          <a:p>
            <a:pPr algn="just" eaLnBrk="1" hangingPunct="1">
              <a:spcBef>
                <a:spcPts val="1800"/>
              </a:spcBef>
              <a:buFont typeface="Arial" charset="0"/>
              <a:buNone/>
            </a:pPr>
            <a:r>
              <a:rPr lang="en-US" sz="2800" b="1" smtClean="0">
                <a:latin typeface="Arial" charset="0"/>
                <a:cs typeface="Arial" charset="0"/>
              </a:rPr>
              <a:t>Then go to </a:t>
            </a:r>
          </a:p>
          <a:p>
            <a:pPr algn="just" eaLnBrk="1" hangingPunct="1">
              <a:spcBef>
                <a:spcPts val="1800"/>
              </a:spcBef>
            </a:pPr>
            <a:r>
              <a:rPr lang="en-US" sz="2800" b="1" smtClean="0">
                <a:latin typeface="Arial" charset="0"/>
                <a:cs typeface="Arial" charset="0"/>
              </a:rPr>
              <a:t>Internet Explorer</a:t>
            </a:r>
            <a:r>
              <a:rPr lang="en-US" sz="2800" b="1" smtClean="0">
                <a:latin typeface="Arial" charset="0"/>
                <a:cs typeface="Arial" charset="0"/>
                <a:sym typeface="Wingdings" pitchFamily="2" charset="2"/>
              </a:rPr>
              <a:t></a:t>
            </a:r>
            <a:r>
              <a:rPr lang="en-US" sz="2800" b="1" smtClean="0">
                <a:latin typeface="Arial" charset="0"/>
                <a:cs typeface="Arial" charset="0"/>
              </a:rPr>
              <a:t>Tools</a:t>
            </a:r>
            <a:r>
              <a:rPr lang="en-US" sz="2800" b="1" smtClean="0">
                <a:latin typeface="Arial" charset="0"/>
                <a:cs typeface="Arial" charset="0"/>
                <a:sym typeface="Wingdings" pitchFamily="2" charset="2"/>
              </a:rPr>
              <a:t> </a:t>
            </a:r>
            <a:r>
              <a:rPr lang="en-US" sz="2800" b="1" smtClean="0">
                <a:latin typeface="Arial" charset="0"/>
                <a:cs typeface="Arial" charset="0"/>
              </a:rPr>
              <a:t>Internet Option </a:t>
            </a:r>
            <a:r>
              <a:rPr lang="en-US" sz="2800" b="1" smtClean="0">
                <a:latin typeface="Arial" charset="0"/>
                <a:cs typeface="Arial" charset="0"/>
                <a:sym typeface="Wingdings" pitchFamily="2" charset="2"/>
              </a:rPr>
              <a:t> C</a:t>
            </a:r>
            <a:r>
              <a:rPr lang="en-US" sz="2800" b="1" smtClean="0">
                <a:latin typeface="Arial" charset="0"/>
                <a:cs typeface="Arial" charset="0"/>
              </a:rPr>
              <a:t>ontent Certificate</a:t>
            </a:r>
          </a:p>
          <a:p>
            <a:pPr lvl="1" indent="-273050" algn="just" eaLnBrk="1" hangingPunct="1">
              <a:spcBef>
                <a:spcPts val="1800"/>
              </a:spcBef>
              <a:buFont typeface="Arial" charset="0"/>
              <a:buChar char="•"/>
            </a:pPr>
            <a:r>
              <a:rPr lang="en-US" b="1" smtClean="0">
                <a:latin typeface="Arial" charset="0"/>
                <a:cs typeface="Arial" charset="0"/>
              </a:rPr>
              <a:t>It will  show your DSC Certificate. </a:t>
            </a:r>
          </a:p>
          <a:p>
            <a:pPr lvl="1" indent="-273050" algn="just" eaLnBrk="1" hangingPunct="1">
              <a:spcBef>
                <a:spcPts val="1800"/>
              </a:spcBef>
              <a:buFont typeface="Arial" charset="0"/>
              <a:buChar char="•"/>
            </a:pPr>
            <a:r>
              <a:rPr lang="en-US" b="1" smtClean="0">
                <a:latin typeface="Arial" charset="0"/>
                <a:cs typeface="Arial" charset="0"/>
              </a:rPr>
              <a:t>If  Token is shown, now your machine is capable of  using  DSC Tokens.</a:t>
            </a:r>
          </a:p>
          <a:p>
            <a:pPr lvl="1" indent="-273050" algn="just" eaLnBrk="1" hangingPunct="1">
              <a:spcBef>
                <a:spcPts val="1800"/>
              </a:spcBef>
              <a:buFont typeface="Arial" charset="0"/>
              <a:buChar char="•"/>
            </a:pPr>
            <a:r>
              <a:rPr lang="en-US" b="1" smtClean="0">
                <a:latin typeface="Arial" charset="0"/>
                <a:cs typeface="Arial" charset="0"/>
              </a:rPr>
              <a:t>If DSC certificate is NOT shown, then the driver is not installed properly</a:t>
            </a:r>
            <a:r>
              <a:rPr lang="en-US" sz="3200" b="1" smtClean="0">
                <a:latin typeface="Arial" charset="0"/>
                <a:cs typeface="Arial" charset="0"/>
              </a:rPr>
              <a:t> </a:t>
            </a:r>
          </a:p>
          <a:p>
            <a:pPr algn="just" eaLnBrk="1" hangingPunct="1">
              <a:spcBef>
                <a:spcPts val="1800"/>
              </a:spcBef>
              <a:buFont typeface="Arial" charset="0"/>
              <a:buNone/>
            </a:pPr>
            <a:r>
              <a:rPr lang="en-US" b="1" smtClean="0">
                <a:latin typeface="Arial" charset="0"/>
                <a:cs typeface="Arial" charset="0"/>
              </a:rPr>
              <a:t> </a:t>
            </a:r>
          </a:p>
          <a:p>
            <a:pPr algn="just" eaLnBrk="1" hangingPunct="1">
              <a:spcBef>
                <a:spcPts val="1800"/>
              </a:spcBef>
            </a:pPr>
            <a:endParaRPr lang="en-US" b="1" smtClean="0">
              <a:latin typeface="Arial"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9"/>
          <p:cNvPicPr>
            <a:picLocks noChangeAspect="1" noChangeArrowheads="1"/>
          </p:cNvPicPr>
          <p:nvPr/>
        </p:nvPicPr>
        <p:blipFill>
          <a:blip r:embed="rId2"/>
          <a:srcRect/>
          <a:stretch>
            <a:fillRect/>
          </a:stretch>
        </p:blipFill>
        <p:spPr bwMode="auto">
          <a:xfrm>
            <a:off x="0" y="0"/>
            <a:ext cx="92122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274638"/>
            <a:ext cx="9144000" cy="944562"/>
          </a:xfrm>
        </p:spPr>
        <p:txBody>
          <a:bodyPr/>
          <a:lstStyle/>
          <a:p>
            <a:pPr eaLnBrk="1" hangingPunct="1"/>
            <a:r>
              <a:rPr lang="en-US" b="1" smtClean="0">
                <a:solidFill>
                  <a:srgbClr val="002060"/>
                </a:solidFill>
                <a:latin typeface="Arial" charset="0"/>
                <a:cs typeface="Arial" charset="0"/>
              </a:rPr>
              <a:t>Enrollment of Digital Signature  </a:t>
            </a:r>
          </a:p>
        </p:txBody>
      </p:sp>
      <p:sp>
        <p:nvSpPr>
          <p:cNvPr id="59395" name="Content Placeholder 2"/>
          <p:cNvSpPr>
            <a:spLocks noGrp="1"/>
          </p:cNvSpPr>
          <p:nvPr>
            <p:ph sz="quarter" idx="1"/>
          </p:nvPr>
        </p:nvSpPr>
        <p:spPr/>
        <p:txBody>
          <a:bodyPr/>
          <a:lstStyle/>
          <a:p>
            <a:pPr algn="just" eaLnBrk="1" hangingPunct="1">
              <a:lnSpc>
                <a:spcPct val="80000"/>
              </a:lnSpc>
              <a:spcBef>
                <a:spcPts val="1800"/>
              </a:spcBef>
            </a:pPr>
            <a:r>
              <a:rPr lang="en-US" sz="2700" b="1" dirty="0" smtClean="0">
                <a:latin typeface="Arial" charset="0"/>
                <a:cs typeface="Arial" charset="0"/>
              </a:rPr>
              <a:t>It is one time process.</a:t>
            </a:r>
          </a:p>
          <a:p>
            <a:pPr algn="just" eaLnBrk="1" hangingPunct="1">
              <a:lnSpc>
                <a:spcPct val="80000"/>
              </a:lnSpc>
              <a:spcBef>
                <a:spcPts val="1800"/>
              </a:spcBef>
            </a:pPr>
            <a:r>
              <a:rPr lang="en-US" sz="2700" b="1" dirty="0" smtClean="0">
                <a:latin typeface="Arial" charset="0"/>
                <a:cs typeface="Arial" charset="0"/>
              </a:rPr>
              <a:t>To enroll  Digital Signature, connect  the DSC to USB of the computer.</a:t>
            </a:r>
          </a:p>
          <a:p>
            <a:pPr algn="just" eaLnBrk="1" hangingPunct="1">
              <a:lnSpc>
                <a:spcPct val="80000"/>
              </a:lnSpc>
              <a:spcBef>
                <a:spcPts val="1800"/>
              </a:spcBef>
              <a:buNone/>
            </a:pPr>
            <a:endParaRPr lang="en-US" sz="2700" b="1" dirty="0" smtClean="0">
              <a:latin typeface="Arial" charset="0"/>
              <a:cs typeface="Arial" charset="0"/>
            </a:endParaRPr>
          </a:p>
          <a:p>
            <a:pPr algn="just" eaLnBrk="1" hangingPunct="1">
              <a:lnSpc>
                <a:spcPct val="80000"/>
              </a:lnSpc>
              <a:spcBef>
                <a:spcPts val="1800"/>
              </a:spcBef>
            </a:pPr>
            <a:r>
              <a:rPr lang="en-US" sz="2700" b="1" dirty="0" smtClean="0">
                <a:latin typeface="Arial" charset="0"/>
                <a:cs typeface="Arial" charset="0"/>
              </a:rPr>
              <a:t>System will  check  Java JRE on your machine. </a:t>
            </a:r>
          </a:p>
          <a:p>
            <a:pPr algn="just" eaLnBrk="1" hangingPunct="1">
              <a:lnSpc>
                <a:spcPct val="80000"/>
              </a:lnSpc>
              <a:spcBef>
                <a:spcPts val="1800"/>
              </a:spcBef>
              <a:buNone/>
            </a:pPr>
            <a:endParaRPr lang="en-US" sz="2700" b="1" dirty="0" smtClean="0">
              <a:latin typeface="Arial" charset="0"/>
              <a:cs typeface="Arial" charset="0"/>
            </a:endParaRPr>
          </a:p>
          <a:p>
            <a:pPr algn="just" eaLnBrk="1" hangingPunct="1">
              <a:lnSpc>
                <a:spcPct val="80000"/>
              </a:lnSpc>
              <a:spcBef>
                <a:spcPts val="1800"/>
              </a:spcBef>
            </a:pPr>
            <a:r>
              <a:rPr lang="en-US" sz="2700" b="1" dirty="0" smtClean="0">
                <a:latin typeface="Arial" charset="0"/>
                <a:cs typeface="Arial" charset="0"/>
              </a:rPr>
              <a:t>Then “Download Java JRE and Install”.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228600" y="838200"/>
            <a:ext cx="8686800" cy="5486400"/>
          </a:xfrm>
        </p:spPr>
        <p:txBody>
          <a:bodyPr/>
          <a:lstStyle/>
          <a:p>
            <a:pPr marL="660400" indent="-660400" eaLnBrk="1" hangingPunct="1">
              <a:lnSpc>
                <a:spcPct val="90000"/>
              </a:lnSpc>
              <a:buFont typeface="Arial" charset="0"/>
              <a:buNone/>
            </a:pPr>
            <a:endParaRPr lang="en-US" sz="2400" b="1" smtClean="0">
              <a:latin typeface="Arial" charset="0"/>
              <a:cs typeface="Arial" charset="0"/>
            </a:endParaRPr>
          </a:p>
          <a:p>
            <a:pPr marL="660400" indent="-660400" algn="just" eaLnBrk="1" hangingPunct="1">
              <a:lnSpc>
                <a:spcPct val="90000"/>
              </a:lnSpc>
              <a:buFont typeface="Wingdings" pitchFamily="2" charset="2"/>
              <a:buAutoNum type="romanLcPeriod"/>
            </a:pPr>
            <a:r>
              <a:rPr lang="en-US" sz="2400" b="1" smtClean="0">
                <a:latin typeface="Arial" charset="0"/>
                <a:cs typeface="Arial" charset="0"/>
              </a:rPr>
              <a:t>To enroll new DSC on Your Machine Connect the digital signature USB token to the USB port of your machine.</a:t>
            </a:r>
          </a:p>
          <a:p>
            <a:pPr marL="660400" indent="-660400" algn="just" eaLnBrk="1" hangingPunct="1">
              <a:lnSpc>
                <a:spcPct val="90000"/>
              </a:lnSpc>
              <a:buFont typeface="Wingdings" pitchFamily="2" charset="2"/>
              <a:buAutoNum type="romanLcPeriod"/>
            </a:pPr>
            <a:r>
              <a:rPr lang="en-US" sz="2400" b="1" smtClean="0">
                <a:latin typeface="Arial" charset="0"/>
                <a:cs typeface="Arial" charset="0"/>
              </a:rPr>
              <a:t>System will show all available DSC no your Machine Including the One in USB token if USB token is connected to your Machine.</a:t>
            </a:r>
          </a:p>
          <a:p>
            <a:pPr marL="660400" indent="-660400" algn="just" eaLnBrk="1" hangingPunct="1">
              <a:lnSpc>
                <a:spcPct val="90000"/>
              </a:lnSpc>
              <a:buFont typeface="Wingdings" pitchFamily="2" charset="2"/>
              <a:buAutoNum type="romanLcPeriod"/>
            </a:pPr>
            <a:r>
              <a:rPr lang="en-US" sz="2400" b="1" smtClean="0">
                <a:latin typeface="Arial" charset="0"/>
                <a:cs typeface="Arial" charset="0"/>
              </a:rPr>
              <a:t>Select the DSC to be used for NREGA e-FMS.</a:t>
            </a:r>
          </a:p>
          <a:p>
            <a:pPr marL="660400" indent="-660400" algn="just" eaLnBrk="1" hangingPunct="1">
              <a:lnSpc>
                <a:spcPct val="90000"/>
              </a:lnSpc>
              <a:buFont typeface="Wingdings" pitchFamily="2" charset="2"/>
              <a:buAutoNum type="romanLcPeriod"/>
            </a:pPr>
            <a:r>
              <a:rPr lang="en-US" sz="2400" b="1" smtClean="0">
                <a:latin typeface="Arial" charset="0"/>
                <a:cs typeface="Arial" charset="0"/>
              </a:rPr>
              <a:t>System will check for expiry date of DSC. If expired you have to get it renewed from issuing authority(NIC)</a:t>
            </a:r>
          </a:p>
          <a:p>
            <a:pPr marL="660400" indent="-660400" algn="just" eaLnBrk="1" hangingPunct="1">
              <a:lnSpc>
                <a:spcPct val="90000"/>
              </a:lnSpc>
              <a:buFont typeface="Wingdings" pitchFamily="2" charset="2"/>
              <a:buAutoNum type="romanLcPeriod"/>
            </a:pPr>
            <a:r>
              <a:rPr lang="en-US" sz="2400" b="1" smtClean="0">
                <a:latin typeface="Arial" charset="0"/>
                <a:cs typeface="Arial" charset="0"/>
              </a:rPr>
              <a:t>If DSC if valid it will prompt for PIN Number. Enter PIN number. If PIN number is correct you are enrolled in NREGASoft.</a:t>
            </a:r>
          </a:p>
        </p:txBody>
      </p:sp>
      <p:sp>
        <p:nvSpPr>
          <p:cNvPr id="60419" name="TextBox 3"/>
          <p:cNvSpPr txBox="1">
            <a:spLocks noChangeArrowheads="1"/>
          </p:cNvSpPr>
          <p:nvPr/>
        </p:nvSpPr>
        <p:spPr bwMode="auto">
          <a:xfrm>
            <a:off x="6019800" y="304800"/>
            <a:ext cx="2514600" cy="381000"/>
          </a:xfrm>
          <a:prstGeom prst="rect">
            <a:avLst/>
          </a:prstGeom>
          <a:noFill/>
          <a:ln w="9525">
            <a:noFill/>
            <a:miter lim="800000"/>
            <a:headEnd/>
            <a:tailEnd/>
          </a:ln>
        </p:spPr>
        <p:txBody>
          <a:bodyPr>
            <a:spAutoFit/>
          </a:bodyPr>
          <a:lstStyle/>
          <a:p>
            <a:r>
              <a:rPr lang="en-US" b="1"/>
              <a:t>Contn…..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304800"/>
            <a:ext cx="9144000" cy="6553200"/>
          </a:xfrm>
          <a:prstGeom prst="rect">
            <a:avLst/>
          </a:prstGeom>
          <a:noFill/>
          <a:ln w="9525">
            <a:noFill/>
            <a:miter lim="800000"/>
            <a:headEnd/>
            <a:tailEnd/>
          </a:ln>
          <a:effectLst/>
        </p:spPr>
      </p:pic>
      <p:sp>
        <p:nvSpPr>
          <p:cNvPr id="3" name="TextBox 2"/>
          <p:cNvSpPr txBox="1"/>
          <p:nvPr/>
        </p:nvSpPr>
        <p:spPr>
          <a:xfrm>
            <a:off x="0" y="0"/>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CHANGE WORKERS’ ACCOUNT FROM POST OFFICE TO COMMERCIAL /RRB BANKS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US" dirty="0" smtClean="0"/>
              <a:t>Pre requisites for FTO generation</a:t>
            </a:r>
            <a:endParaRPr lang="en-US" dirty="0"/>
          </a:p>
        </p:txBody>
      </p:sp>
      <p:sp>
        <p:nvSpPr>
          <p:cNvPr id="4" name="TextBox 3"/>
          <p:cNvSpPr txBox="1"/>
          <p:nvPr/>
        </p:nvSpPr>
        <p:spPr>
          <a:xfrm>
            <a:off x="457200" y="1447800"/>
            <a:ext cx="8229600" cy="923330"/>
          </a:xfrm>
          <a:prstGeom prst="rect">
            <a:avLst/>
          </a:prstGeom>
          <a:noFill/>
        </p:spPr>
        <p:txBody>
          <a:bodyPr wrap="square" rtlCol="0">
            <a:spAutoFit/>
          </a:bodyPr>
          <a:lstStyle/>
          <a:p>
            <a:pPr>
              <a:buFont typeface="Wingdings" pitchFamily="2" charset="2"/>
              <a:buChar char="Ø"/>
            </a:pPr>
            <a:r>
              <a:rPr lang="en-US" dirty="0" smtClean="0"/>
              <a:t> After work demand &amp;  work allocation process, fill up &amp; complete the Muster </a:t>
            </a:r>
          </a:p>
          <a:p>
            <a:r>
              <a:rPr lang="en-US" dirty="0" smtClean="0"/>
              <a:t>    Roll entries in National Portal.</a:t>
            </a:r>
          </a:p>
          <a:p>
            <a:pPr>
              <a:buFont typeface="Wingdings" pitchFamily="2" charset="2"/>
              <a:buChar char="Ø"/>
            </a:pPr>
            <a:r>
              <a:rPr lang="en-US" dirty="0" smtClean="0"/>
              <a:t> Click “Generate Wagelist for payment” link.</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52400" y="2362200"/>
            <a:ext cx="8839200" cy="4154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
        <p:nvSpPr>
          <p:cNvPr id="5" name="Up Arrow 4"/>
          <p:cNvSpPr/>
          <p:nvPr/>
        </p:nvSpPr>
        <p:spPr>
          <a:xfrm>
            <a:off x="4343400" y="4267200"/>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0" y="4876800"/>
            <a:ext cx="2286000" cy="369332"/>
          </a:xfrm>
          <a:prstGeom prst="rect">
            <a:avLst/>
          </a:prstGeom>
          <a:noFill/>
        </p:spPr>
        <p:txBody>
          <a:bodyPr wrap="square" rtlCol="0">
            <a:spAutoFit/>
          </a:bodyPr>
          <a:lstStyle/>
          <a:p>
            <a:r>
              <a:rPr lang="en-US" dirty="0" smtClean="0"/>
              <a:t>Click Proceed button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dirty="0" smtClean="0"/>
              <a:t>Click the Check box and click View Wagelist button to display &amp; view the Wagelist.</a:t>
            </a:r>
            <a:endParaRPr lang="en-US" sz="3200"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9525" y="1038225"/>
            <a:ext cx="9134475"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3">
            <a:schemeClr val="lt1"/>
          </a:lnRef>
          <a:fillRef idx="1">
            <a:schemeClr val="accent1"/>
          </a:fillRef>
          <a:effectRef idx="1">
            <a:schemeClr val="accent1"/>
          </a:effectRef>
          <a:fontRef idx="minor">
            <a:schemeClr val="lt1"/>
          </a:fontRef>
        </p:style>
        <p:txBody>
          <a:bodyPr anchor="ctr">
            <a:noAutofit/>
          </a:bodyPr>
          <a:lstStyle/>
          <a:p>
            <a:pPr algn="ctr"/>
            <a:r>
              <a:rPr lang="en-US" sz="2900" dirty="0" smtClean="0"/>
              <a:t>Next click Send Wagelist to Bank/Post Office for Payment</a:t>
            </a:r>
            <a:endParaRPr lang="en-US" sz="2900" dirty="0"/>
          </a:p>
        </p:txBody>
      </p:sp>
      <p:pic>
        <p:nvPicPr>
          <p:cNvPr id="15362" name="Picture 2"/>
          <p:cNvPicPr>
            <a:picLocks noChangeAspect="1" noChangeArrowheads="1"/>
          </p:cNvPicPr>
          <p:nvPr/>
        </p:nvPicPr>
        <p:blipFill>
          <a:blip r:embed="rId2" cstate="print"/>
          <a:srcRect/>
          <a:stretch>
            <a:fillRect/>
          </a:stretch>
        </p:blipFill>
        <p:spPr bwMode="auto">
          <a:xfrm>
            <a:off x="0" y="809625"/>
            <a:ext cx="913447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79248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smtClean="0"/>
              <a:t>Select the worker by selecting the checkbox under the heading </a:t>
            </a:r>
            <a:r>
              <a:rPr lang="en-US" sz="3200" b="1" dirty="0" smtClean="0"/>
              <a:t>Tick to Edit .As soon as you check the checkbox the worker information get enabled for editing. Change the information as you get and click on Update button to save the changes </a:t>
            </a:r>
            <a:endParaRPr lang="en-US" sz="3200" dirty="0"/>
          </a:p>
        </p:txBody>
      </p:sp>
      <p:sp>
        <p:nvSpPr>
          <p:cNvPr id="3" name="TextBox 2"/>
          <p:cNvSpPr txBox="1"/>
          <p:nvPr/>
        </p:nvSpPr>
        <p:spPr>
          <a:xfrm>
            <a:off x="533400" y="381000"/>
            <a:ext cx="77724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PROCEDURE FOR CHANGE ACCOUNT OF WORKER FROM POST OFFICE TO BANK</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
        <p:nvSpPr>
          <p:cNvPr id="5" name="Up Arrow 4"/>
          <p:cNvSpPr/>
          <p:nvPr/>
        </p:nvSpPr>
        <p:spPr>
          <a:xfrm>
            <a:off x="3581400" y="5257800"/>
            <a:ext cx="533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5715000"/>
            <a:ext cx="3505200" cy="646331"/>
          </a:xfrm>
          <a:prstGeom prst="rect">
            <a:avLst/>
          </a:prstGeom>
          <a:noFill/>
        </p:spPr>
        <p:txBody>
          <a:bodyPr wrap="square" rtlCol="0">
            <a:spAutoFit/>
          </a:bodyPr>
          <a:lstStyle/>
          <a:p>
            <a:r>
              <a:rPr lang="en-US" dirty="0" smtClean="0"/>
              <a:t>Click EFMS option button &amp; then click Send Wagelist For Payment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19912"/>
          </a:xfrm>
        </p:spPr>
        <p:style>
          <a:lnRef idx="3">
            <a:schemeClr val="lt1"/>
          </a:lnRef>
          <a:fillRef idx="1">
            <a:schemeClr val="accent1"/>
          </a:fillRef>
          <a:effectRef idx="1">
            <a:schemeClr val="accent1"/>
          </a:effectRef>
          <a:fontRef idx="minor">
            <a:schemeClr val="lt1"/>
          </a:fontRef>
        </p:style>
        <p:txBody>
          <a:bodyPr anchor="ctr">
            <a:noAutofit/>
          </a:bodyPr>
          <a:lstStyle/>
          <a:p>
            <a:pPr algn="ctr"/>
            <a:r>
              <a:rPr lang="en-US" sz="5400" dirty="0" smtClean="0"/>
              <a:t>Generation of FTO</a:t>
            </a:r>
            <a:endParaRPr lang="en-US" sz="5400" dirty="0"/>
          </a:p>
        </p:txBody>
      </p:sp>
      <p:pic>
        <p:nvPicPr>
          <p:cNvPr id="21506" name="Picture 2"/>
          <p:cNvPicPr>
            <a:picLocks noChangeAspect="1" noChangeArrowheads="1"/>
          </p:cNvPicPr>
          <p:nvPr/>
        </p:nvPicPr>
        <p:blipFill>
          <a:blip r:embed="rId2" cstate="print"/>
          <a:srcRect/>
          <a:stretch>
            <a:fillRect/>
          </a:stretch>
        </p:blipFill>
        <p:spPr bwMode="auto">
          <a:xfrm>
            <a:off x="0" y="1219200"/>
            <a:ext cx="9134475" cy="5638800"/>
          </a:xfrm>
          <a:prstGeom prst="rect">
            <a:avLst/>
          </a:prstGeom>
          <a:noFill/>
          <a:ln w="9525">
            <a:noFill/>
            <a:miter lim="800000"/>
            <a:headEnd/>
            <a:tailEnd/>
          </a:ln>
        </p:spPr>
      </p:pic>
      <p:sp>
        <p:nvSpPr>
          <p:cNvPr id="5" name="Rectangle 4"/>
          <p:cNvSpPr/>
          <p:nvPr/>
        </p:nvSpPr>
        <p:spPr>
          <a:xfrm>
            <a:off x="838200" y="3886200"/>
            <a:ext cx="3733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1" name="Picture 3"/>
          <p:cNvPicPr>
            <a:picLocks noChangeAspect="1" noChangeArrowheads="1"/>
          </p:cNvPicPr>
          <p:nvPr/>
        </p:nvPicPr>
        <p:blipFill>
          <a:blip r:embed="rId2" cstate="print"/>
          <a:srcRect/>
          <a:stretch>
            <a:fillRect/>
          </a:stretch>
        </p:blipFill>
        <p:spPr bwMode="auto">
          <a:xfrm>
            <a:off x="9525"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
        <p:nvSpPr>
          <p:cNvPr id="5" name="Rectangle 4"/>
          <p:cNvSpPr/>
          <p:nvPr/>
        </p:nvSpPr>
        <p:spPr>
          <a:xfrm>
            <a:off x="0" y="2590800"/>
            <a:ext cx="1524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600" dirty="0" smtClean="0"/>
              <a:t> BRANCH NAME  OF COMMERCIAL BANK IS MISSING IN MIS, THEN SEND US THE PRESCRIBED FORMAT</a:t>
            </a:r>
            <a:endParaRPr lang="en-US" sz="1600" dirty="0"/>
          </a:p>
        </p:txBody>
      </p:sp>
      <p:pic>
        <p:nvPicPr>
          <p:cNvPr id="1026" name="Picture 2"/>
          <p:cNvPicPr>
            <a:picLocks noChangeAspect="1" noChangeArrowheads="1"/>
          </p:cNvPicPr>
          <p:nvPr/>
        </p:nvPicPr>
        <p:blipFill>
          <a:blip r:embed="rId2"/>
          <a:srcRect/>
          <a:stretch>
            <a:fillRect/>
          </a:stretch>
        </p:blipFill>
        <p:spPr bwMode="auto">
          <a:xfrm>
            <a:off x="0" y="533400"/>
            <a:ext cx="9144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Insert the DSC e-token into USB drive</a:t>
            </a:r>
            <a:endParaRPr lang="en-US" sz="3600"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cstate="print"/>
          <a:srcRect/>
          <a:stretch>
            <a:fillRect/>
          </a:stretch>
        </p:blipFill>
        <p:spPr bwMode="auto">
          <a:xfrm>
            <a:off x="0" y="914400"/>
            <a:ext cx="913447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sz="3200" dirty="0" smtClean="0"/>
              <a:t>Send Wagelist to Bank/Post Office by Gram Pradhan</a:t>
            </a:r>
            <a:endParaRPr lang="en-US" sz="3200"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cstate="print"/>
          <a:srcRect/>
          <a:stretch>
            <a:fillRect/>
          </a:stretch>
        </p:blipFill>
        <p:spPr bwMode="auto">
          <a:xfrm>
            <a:off x="0" y="990600"/>
            <a:ext cx="9134475" cy="5867400"/>
          </a:xfrm>
          <a:prstGeom prst="rect">
            <a:avLst/>
          </a:prstGeom>
          <a:noFill/>
          <a:ln w="9525">
            <a:noFill/>
            <a:miter lim="800000"/>
            <a:headEnd/>
            <a:tailEnd/>
          </a:ln>
        </p:spPr>
      </p:pic>
      <p:sp>
        <p:nvSpPr>
          <p:cNvPr id="5" name="Rectangle 4"/>
          <p:cNvSpPr/>
          <p:nvPr/>
        </p:nvSpPr>
        <p:spPr>
          <a:xfrm>
            <a:off x="838200" y="3962400"/>
            <a:ext cx="3429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648200" y="3962400"/>
            <a:ext cx="1447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
        <p:nvSpPr>
          <p:cNvPr id="5" name="Rectangle 4"/>
          <p:cNvSpPr/>
          <p:nvPr/>
        </p:nvSpPr>
        <p:spPr>
          <a:xfrm>
            <a:off x="2514600" y="2286000"/>
            <a:ext cx="3048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cstate="print"/>
          <a:srcRect/>
          <a:stretch>
            <a:fillRect/>
          </a:stretch>
        </p:blipFill>
        <p:spPr bwMode="auto">
          <a:xfrm>
            <a:off x="0"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dirty="0" smtClean="0"/>
              <a:t> </a:t>
            </a:r>
            <a:r>
              <a:rPr lang="en-US" dirty="0" smtClean="0"/>
              <a:t>BRANCH NAME  OF RRB BANK IS MISSING IN MIS, THEN SEND US THE PRESCRIBED FORMAT</a:t>
            </a:r>
            <a:endParaRPr lang="en-US" dirty="0"/>
          </a:p>
        </p:txBody>
      </p:sp>
      <p:pic>
        <p:nvPicPr>
          <p:cNvPr id="2050" name="Picture 2"/>
          <p:cNvPicPr>
            <a:picLocks noChangeAspect="1" noChangeArrowheads="1"/>
          </p:cNvPicPr>
          <p:nvPr/>
        </p:nvPicPr>
        <p:blipFill>
          <a:blip r:embed="rId2"/>
          <a:srcRect/>
          <a:stretch>
            <a:fillRect/>
          </a:stretch>
        </p:blipFill>
        <p:spPr bwMode="auto">
          <a:xfrm>
            <a:off x="0" y="457200"/>
            <a:ext cx="91440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0" y="274638"/>
            <a:ext cx="8229600" cy="1143000"/>
          </a:xfrm>
        </p:spPr>
        <p:txBody>
          <a:bodyPr/>
          <a:lstStyle/>
          <a:p>
            <a:pPr eaLnBrk="1" hangingPunct="1"/>
            <a:r>
              <a:rPr lang="en-US" b="1" smtClean="0">
                <a:latin typeface="Times New Roman" pitchFamily="18" charset="0"/>
              </a:rPr>
              <a:t>Processing at bank</a:t>
            </a:r>
            <a:r>
              <a:rPr lang="en-US" smtClean="0">
                <a:latin typeface="Times New Roman" pitchFamily="18" charset="0"/>
              </a:rPr>
              <a:t> </a:t>
            </a:r>
          </a:p>
        </p:txBody>
      </p:sp>
      <p:sp>
        <p:nvSpPr>
          <p:cNvPr id="91139" name="Rectangle 3"/>
          <p:cNvSpPr>
            <a:spLocks noGrp="1" noChangeArrowheads="1"/>
          </p:cNvSpPr>
          <p:nvPr>
            <p:ph type="body" idx="4294967295"/>
          </p:nvPr>
        </p:nvSpPr>
        <p:spPr>
          <a:xfrm>
            <a:off x="298450" y="1531938"/>
            <a:ext cx="8388350" cy="4792662"/>
          </a:xfrm>
        </p:spPr>
        <p:txBody>
          <a:bodyPr/>
          <a:lstStyle/>
          <a:p>
            <a:pPr marL="609600" indent="-609600" eaLnBrk="1" hangingPunct="1">
              <a:lnSpc>
                <a:spcPct val="90000"/>
              </a:lnSpc>
              <a:buFont typeface="Wingdings" pitchFamily="2" charset="2"/>
              <a:buAutoNum type="arabicPeriod"/>
            </a:pPr>
            <a:r>
              <a:rPr lang="en-US" sz="2400" smtClean="0">
                <a:latin typeface="Times New Roman" pitchFamily="18" charset="0"/>
              </a:rPr>
              <a:t>The Bank has Provided IP address of one machine to NREGAsoft and only that machine of the bank can access the FTOs in their specified folder.</a:t>
            </a:r>
          </a:p>
          <a:p>
            <a:pPr marL="609600" indent="-609600" eaLnBrk="1" hangingPunct="1">
              <a:lnSpc>
                <a:spcPct val="90000"/>
              </a:lnSpc>
              <a:buFont typeface="Wingdings" pitchFamily="2" charset="2"/>
              <a:buAutoNum type="arabicPeriod"/>
            </a:pPr>
            <a:r>
              <a:rPr lang="en-US" sz="2400" smtClean="0">
                <a:latin typeface="Times New Roman" pitchFamily="18" charset="0"/>
              </a:rPr>
              <a:t>Bank will take these FTOs and Convert them to their CBS format.</a:t>
            </a:r>
          </a:p>
          <a:p>
            <a:pPr marL="609600" indent="-609600" eaLnBrk="1" hangingPunct="1">
              <a:lnSpc>
                <a:spcPct val="90000"/>
              </a:lnSpc>
              <a:buFont typeface="Wingdings" pitchFamily="2" charset="2"/>
              <a:buAutoNum type="arabicPeriod"/>
            </a:pPr>
            <a:r>
              <a:rPr lang="en-US" sz="2400" smtClean="0">
                <a:latin typeface="Times New Roman" pitchFamily="18" charset="0"/>
              </a:rPr>
              <a:t>All transaction Where the debtor and creditor bank is same will be get processed through internal CBS system</a:t>
            </a:r>
          </a:p>
          <a:p>
            <a:pPr marL="609600" indent="-609600" eaLnBrk="1" hangingPunct="1">
              <a:lnSpc>
                <a:spcPct val="90000"/>
              </a:lnSpc>
              <a:buFont typeface="Wingdings" pitchFamily="2" charset="2"/>
              <a:buAutoNum type="arabicPeriod"/>
            </a:pPr>
            <a:r>
              <a:rPr lang="en-US" sz="2400" smtClean="0">
                <a:latin typeface="Times New Roman" pitchFamily="18" charset="0"/>
              </a:rPr>
              <a:t>All transaction Where the debtor and creditor bank are different will be transacted through NEFT .</a:t>
            </a:r>
          </a:p>
          <a:p>
            <a:pPr marL="609600" indent="-609600" eaLnBrk="1" hangingPunct="1">
              <a:lnSpc>
                <a:spcPct val="90000"/>
              </a:lnSpc>
              <a:buFont typeface="Wingdings" pitchFamily="2" charset="2"/>
              <a:buAutoNum type="arabicPeriod"/>
            </a:pPr>
            <a:r>
              <a:rPr lang="en-US" sz="2400" smtClean="0">
                <a:latin typeface="Times New Roman" pitchFamily="18" charset="0"/>
              </a:rPr>
              <a:t>Bank  Will Send the Response(fate) of Each transaction within 24 hours back to NREGAsoft.</a:t>
            </a:r>
          </a:p>
          <a:p>
            <a:pPr marL="609600" indent="-609600" eaLnBrk="1" hangingPunct="1">
              <a:lnSpc>
                <a:spcPct val="90000"/>
              </a:lnSpc>
              <a:buFont typeface="Wingdings" pitchFamily="2" charset="2"/>
              <a:buAutoNum type="arabicPeriod"/>
            </a:pPr>
            <a:r>
              <a:rPr lang="en-US" sz="2400" smtClean="0">
                <a:latin typeface="Times New Roman" pitchFamily="18" charset="0"/>
              </a:rPr>
              <a:t>Stanadard XML format is used to share information  between NREGA soft and bank. </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86550">
            <a:off x="838200" y="1676400"/>
            <a:ext cx="7848600" cy="3581400"/>
          </a:xfrm>
        </p:spPr>
        <p:txBody>
          <a:bodyPr anchor="ctr">
            <a:noAutofit/>
          </a:bodyPr>
          <a:lstStyle/>
          <a:p>
            <a:pPr algn="ctr"/>
            <a:r>
              <a:rPr lang="en-US" sz="11500" dirty="0" smtClean="0">
                <a:latin typeface="Algerian" pitchFamily="82" charset="0"/>
              </a:rPr>
              <a:t>Thank you</a:t>
            </a:r>
            <a:endParaRPr lang="en-US" sz="11500" dirty="0">
              <a:latin typeface="Algerian"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
        <p:nvSpPr>
          <p:cNvPr id="3" name="TextBox 2"/>
          <p:cNvSpPr txBox="1"/>
          <p:nvPr/>
        </p:nvSpPr>
        <p:spPr>
          <a:xfrm>
            <a:off x="457200" y="0"/>
            <a:ext cx="7696200" cy="707886"/>
          </a:xfrm>
          <a:prstGeom prst="rect">
            <a:avLst/>
          </a:prstGeom>
          <a:noFill/>
        </p:spPr>
        <p:txBody>
          <a:bodyPr wrap="square" rtlCol="0">
            <a:spAutoFit/>
          </a:bodyPr>
          <a:lstStyle/>
          <a:p>
            <a:r>
              <a:rPr lang="en-US" sz="2000" dirty="0" smtClean="0"/>
              <a:t> B.C. (Business Correspondent) IS NOT FOUND SENT US THE     INFORMATION OF BC MODEL DETAILS.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704</TotalTime>
  <Words>1682</Words>
  <Application>Microsoft Office PowerPoint</Application>
  <PresentationFormat>On-screen Show (4:3)</PresentationFormat>
  <Paragraphs>182</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E-MUSTER-ROLL AND electronic FUND MANAGEMENT SYSTEM   (e-MUSTER-ROLL, e-FMS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STEP REQUIRED FOR E-FMS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e-FMS (Electronic Fund Management System)</vt:lpstr>
      <vt:lpstr>Slide 33</vt:lpstr>
      <vt:lpstr>Slide 34</vt:lpstr>
      <vt:lpstr>Slide 35</vt:lpstr>
      <vt:lpstr>Slide 36</vt:lpstr>
      <vt:lpstr>Installation of  Digital Signature </vt:lpstr>
      <vt:lpstr>Slide 38</vt:lpstr>
      <vt:lpstr>Slide 39</vt:lpstr>
      <vt:lpstr>Slide 40</vt:lpstr>
      <vt:lpstr>Slide 41</vt:lpstr>
      <vt:lpstr>Slide 42</vt:lpstr>
      <vt:lpstr>Slide 43</vt:lpstr>
      <vt:lpstr>After enrollment the view status in request type will be shown as pending.</vt:lpstr>
      <vt:lpstr>Slide 45</vt:lpstr>
      <vt:lpstr>Installation of  Digital Signature </vt:lpstr>
      <vt:lpstr>Slide 47</vt:lpstr>
      <vt:lpstr>Enrollment of Digital Signature  </vt:lpstr>
      <vt:lpstr>Slide 49</vt:lpstr>
      <vt:lpstr>Pre requisites for FTO generation</vt:lpstr>
      <vt:lpstr>Slide 51</vt:lpstr>
      <vt:lpstr>Slide 52</vt:lpstr>
      <vt:lpstr>Slide 53</vt:lpstr>
      <vt:lpstr>Click the Check box and click View Wagelist button to display &amp; view the Wagelist.</vt:lpstr>
      <vt:lpstr>Slide 55</vt:lpstr>
      <vt:lpstr>Slide 56</vt:lpstr>
      <vt:lpstr>Next click Send Wagelist to Bank/Post Office for Payment</vt:lpstr>
      <vt:lpstr>Slide 58</vt:lpstr>
      <vt:lpstr>Slide 59</vt:lpstr>
      <vt:lpstr>Slide 60</vt:lpstr>
      <vt:lpstr>Slide 61</vt:lpstr>
      <vt:lpstr>Slide 62</vt:lpstr>
      <vt:lpstr>Generation of FTO</vt:lpstr>
      <vt:lpstr>Slide 64</vt:lpstr>
      <vt:lpstr>Slide 65</vt:lpstr>
      <vt:lpstr>Slide 66</vt:lpstr>
      <vt:lpstr>Slide 67</vt:lpstr>
      <vt:lpstr>Slide 68</vt:lpstr>
      <vt:lpstr>Slide 69</vt:lpstr>
      <vt:lpstr>Insert the DSC e-token into USB drive</vt:lpstr>
      <vt:lpstr>Slide 71</vt:lpstr>
      <vt:lpstr>Send Wagelist to Bank/Post Office by Gram Pradhan</vt:lpstr>
      <vt:lpstr>Slide 73</vt:lpstr>
      <vt:lpstr>Slide 74</vt:lpstr>
      <vt:lpstr>Slide 75</vt:lpstr>
      <vt:lpstr>Slide 76</vt:lpstr>
      <vt:lpstr>Slide 77</vt:lpstr>
      <vt:lpstr>Slide 78</vt:lpstr>
      <vt:lpstr>Slide 79</vt:lpstr>
      <vt:lpstr>Slide 80</vt:lpstr>
      <vt:lpstr>Slide 81</vt:lpstr>
      <vt:lpstr>Processing at bank </vt:lpstr>
      <vt:lpstr>Thank you</vt:lpstr>
    </vt:vector>
  </TitlesOfParts>
  <Company>Nrega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Nrega</dc:creator>
  <cp:lastModifiedBy>Nrega</cp:lastModifiedBy>
  <cp:revision>182</cp:revision>
  <dcterms:created xsi:type="dcterms:W3CDTF">2013-07-24T07:04:23Z</dcterms:created>
  <dcterms:modified xsi:type="dcterms:W3CDTF">2013-08-06T12:09:45Z</dcterms:modified>
</cp:coreProperties>
</file>